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41"/>
  </p:notesMasterIdLst>
  <p:sldIdLst>
    <p:sldId id="256" r:id="rId2"/>
    <p:sldId id="257" r:id="rId3"/>
    <p:sldId id="260" r:id="rId4"/>
    <p:sldId id="261" r:id="rId5"/>
    <p:sldId id="262" r:id="rId6"/>
    <p:sldId id="305" r:id="rId7"/>
    <p:sldId id="322" r:id="rId8"/>
    <p:sldId id="326" r:id="rId9"/>
    <p:sldId id="328" r:id="rId10"/>
    <p:sldId id="325" r:id="rId11"/>
    <p:sldId id="307" r:id="rId12"/>
    <p:sldId id="320" r:id="rId13"/>
    <p:sldId id="259" r:id="rId14"/>
    <p:sldId id="308" r:id="rId15"/>
    <p:sldId id="309" r:id="rId16"/>
    <p:sldId id="310" r:id="rId17"/>
    <p:sldId id="313" r:id="rId18"/>
    <p:sldId id="300" r:id="rId19"/>
    <p:sldId id="314" r:id="rId20"/>
    <p:sldId id="301" r:id="rId21"/>
    <p:sldId id="302" r:id="rId22"/>
    <p:sldId id="330" r:id="rId23"/>
    <p:sldId id="267" r:id="rId24"/>
    <p:sldId id="268" r:id="rId25"/>
    <p:sldId id="269" r:id="rId26"/>
    <p:sldId id="270" r:id="rId27"/>
    <p:sldId id="273" r:id="rId28"/>
    <p:sldId id="279" r:id="rId29"/>
    <p:sldId id="281" r:id="rId30"/>
    <p:sldId id="315" r:id="rId31"/>
    <p:sldId id="311" r:id="rId32"/>
    <p:sldId id="312" r:id="rId33"/>
    <p:sldId id="319" r:id="rId34"/>
    <p:sldId id="324" r:id="rId35"/>
    <p:sldId id="321" r:id="rId36"/>
    <p:sldId id="298" r:id="rId37"/>
    <p:sldId id="297" r:id="rId38"/>
    <p:sldId id="329" r:id="rId39"/>
    <p:sldId id="30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Booker" initials="B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817" autoAdjust="0"/>
  </p:normalViewPr>
  <p:slideViewPr>
    <p:cSldViewPr>
      <p:cViewPr varScale="1">
        <p:scale>
          <a:sx n="98" d="100"/>
          <a:sy n="98" d="100"/>
        </p:scale>
        <p:origin x="23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512312-53A2-43C0-845A-CFA8B94C1D2E}" type="datetimeFigureOut">
              <a:rPr lang="en-US" smtClean="0"/>
              <a:pPr/>
              <a:t>8/5/2025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417D70F-8729-4CEE-9705-92534BE47A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1</a:t>
            </a:fld>
            <a:endParaRPr lang="en-US"/>
          </a:p>
        </p:txBody>
      </p:sp>
    </p:spTree>
    <p:extLst>
      <p:ext uri="{BB962C8B-B14F-4D97-AF65-F5344CB8AC3E}">
        <p14:creationId xmlns:p14="http://schemas.microsoft.com/office/powerpoint/2010/main" val="101942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EC2B7-CD84-CA1A-F3BD-52837C238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A76DE-3BE4-804D-C16F-7713BE46441A}"/>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61B9F225-D16F-7FF2-FE4D-81DC17ACB7D2}"/>
              </a:ext>
            </a:extLst>
          </p:cNvPr>
          <p:cNvSpPr>
            <a:spLocks noGrp="1"/>
          </p:cNvSpPr>
          <p:nvPr>
            <p:ph type="body" idx="1"/>
          </p:nvPr>
        </p:nvSpPr>
        <p:spPr/>
        <p:txBody>
          <a:bodyPr/>
          <a:lstStyle/>
          <a:p>
            <a:r>
              <a:rPr lang="en-US" dirty="0"/>
              <a:t>A key to fundraising is removing obstacles. Some people like digital materials, some like printed. Use both digital to grab the attention of as many people as possible.</a:t>
            </a:r>
          </a:p>
        </p:txBody>
      </p:sp>
      <p:sp>
        <p:nvSpPr>
          <p:cNvPr id="4" name="Slide Number Placeholder 3">
            <a:extLst>
              <a:ext uri="{FF2B5EF4-FFF2-40B4-BE49-F238E27FC236}">
                <a16:creationId xmlns:a16="http://schemas.microsoft.com/office/drawing/2014/main" id="{FC82CD0F-4F23-884B-5413-7020EAC6FD12}"/>
              </a:ext>
            </a:extLst>
          </p:cNvPr>
          <p:cNvSpPr>
            <a:spLocks noGrp="1"/>
          </p:cNvSpPr>
          <p:nvPr>
            <p:ph type="sldNum" sz="quarter" idx="5"/>
          </p:nvPr>
        </p:nvSpPr>
        <p:spPr/>
        <p:txBody>
          <a:bodyPr/>
          <a:lstStyle/>
          <a:p>
            <a:fld id="{0417D70F-8729-4CEE-9705-92534BE47A95}" type="slidenum">
              <a:rPr lang="en-US" smtClean="0"/>
              <a:pPr/>
              <a:t>10</a:t>
            </a:fld>
            <a:endParaRPr lang="en-US"/>
          </a:p>
        </p:txBody>
      </p:sp>
    </p:spTree>
    <p:extLst>
      <p:ext uri="{BB962C8B-B14F-4D97-AF65-F5344CB8AC3E}">
        <p14:creationId xmlns:p14="http://schemas.microsoft.com/office/powerpoint/2010/main" val="163357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 key to fundraising is removing obstacles. Some people like digital materials, some like printed. Use both digital to grab the attention of as many people as possible.</a:t>
            </a:r>
          </a:p>
        </p:txBody>
      </p:sp>
      <p:sp>
        <p:nvSpPr>
          <p:cNvPr id="4" name="Slide Number Placeholder 3"/>
          <p:cNvSpPr>
            <a:spLocks noGrp="1"/>
          </p:cNvSpPr>
          <p:nvPr>
            <p:ph type="sldNum" sz="quarter" idx="5"/>
          </p:nvPr>
        </p:nvSpPr>
        <p:spPr/>
        <p:txBody>
          <a:bodyPr/>
          <a:lstStyle/>
          <a:p>
            <a:fld id="{0417D70F-8729-4CEE-9705-92534BE47A95}" type="slidenum">
              <a:rPr lang="en-US" smtClean="0"/>
              <a:pPr/>
              <a:t>11</a:t>
            </a:fld>
            <a:endParaRPr lang="en-US"/>
          </a:p>
        </p:txBody>
      </p:sp>
    </p:spTree>
    <p:extLst>
      <p:ext uri="{BB962C8B-B14F-4D97-AF65-F5344CB8AC3E}">
        <p14:creationId xmlns:p14="http://schemas.microsoft.com/office/powerpoint/2010/main" val="1061047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12</a:t>
            </a:fld>
            <a:endParaRPr lang="en-US"/>
          </a:p>
        </p:txBody>
      </p:sp>
    </p:spTree>
    <p:extLst>
      <p:ext uri="{BB962C8B-B14F-4D97-AF65-F5344CB8AC3E}">
        <p14:creationId xmlns:p14="http://schemas.microsoft.com/office/powerpoint/2010/main" val="118473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All state employees are eligible to make contributions to the State Combined Campaign through payroll deduction.  </a:t>
            </a:r>
          </a:p>
          <a:p>
            <a:endParaRPr lang="en-US" dirty="0"/>
          </a:p>
          <a:p>
            <a:r>
              <a:rPr lang="en-US" dirty="0"/>
              <a:t>Since payroll deduction has been made available, a growing number of employees have taken advantage of this easy way of giving.  This has resulted in an increase in contributions. </a:t>
            </a:r>
          </a:p>
          <a:p>
            <a:endParaRPr lang="en-US" dirty="0"/>
          </a:p>
          <a:p>
            <a:r>
              <a:rPr lang="en-US" dirty="0"/>
              <a:t>Payroll deduction allows state employees to give a little every month.  By spreading the gift over the entire year, a small monthly gift can result in a large annual donation.  </a:t>
            </a:r>
          </a:p>
          <a:p>
            <a:endParaRPr lang="en-US" b="1" u="sng" dirty="0"/>
          </a:p>
          <a:p>
            <a:r>
              <a:rPr lang="en-US" b="1" u="sng" dirty="0"/>
              <a:t>Explain it this way: “It’s a gift you’ll never miss, that someone else will never forget.”</a:t>
            </a:r>
            <a:endParaRPr lang="en-US" dirty="0"/>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During the campaign, I will publish a weekly update with how we’re doing overall on our goal. Also contained in that update will be a story from one of our charities about a life they have impacted through their services. I would encourage you to forward this update to your co-workers each week to keep them engaged.</a:t>
            </a:r>
          </a:p>
        </p:txBody>
      </p:sp>
      <p:sp>
        <p:nvSpPr>
          <p:cNvPr id="4" name="Slide Number Placeholder 3"/>
          <p:cNvSpPr>
            <a:spLocks noGrp="1"/>
          </p:cNvSpPr>
          <p:nvPr>
            <p:ph type="sldNum" sz="quarter" idx="5"/>
          </p:nvPr>
        </p:nvSpPr>
        <p:spPr/>
        <p:txBody>
          <a:bodyPr/>
          <a:lstStyle/>
          <a:p>
            <a:fld id="{0417D70F-8729-4CEE-9705-92534BE47A95}" type="slidenum">
              <a:rPr lang="en-US" smtClean="0"/>
              <a:pPr/>
              <a:t>14</a:t>
            </a:fld>
            <a:endParaRPr lang="en-US"/>
          </a:p>
        </p:txBody>
      </p:sp>
    </p:spTree>
    <p:extLst>
      <p:ext uri="{BB962C8B-B14F-4D97-AF65-F5344CB8AC3E}">
        <p14:creationId xmlns:p14="http://schemas.microsoft.com/office/powerpoint/2010/main" val="47235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Tell a story about your giving! Why do you designate to the charities that you do? Sharing personal experiences helps others to better relate to the WHY of the campaign.</a:t>
            </a:r>
          </a:p>
        </p:txBody>
      </p:sp>
      <p:sp>
        <p:nvSpPr>
          <p:cNvPr id="4" name="Slide Number Placeholder 3"/>
          <p:cNvSpPr>
            <a:spLocks noGrp="1"/>
          </p:cNvSpPr>
          <p:nvPr>
            <p:ph type="sldNum" sz="quarter" idx="5"/>
          </p:nvPr>
        </p:nvSpPr>
        <p:spPr/>
        <p:txBody>
          <a:bodyPr/>
          <a:lstStyle/>
          <a:p>
            <a:fld id="{0417D70F-8729-4CEE-9705-92534BE47A95}" type="slidenum">
              <a:rPr lang="en-US" smtClean="0"/>
              <a:pPr/>
              <a:t>15</a:t>
            </a:fld>
            <a:endParaRPr lang="en-US"/>
          </a:p>
        </p:txBody>
      </p:sp>
    </p:spTree>
    <p:extLst>
      <p:ext uri="{BB962C8B-B14F-4D97-AF65-F5344CB8AC3E}">
        <p14:creationId xmlns:p14="http://schemas.microsoft.com/office/powerpoint/2010/main" val="14602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16</a:t>
            </a:fld>
            <a:endParaRPr lang="en-US"/>
          </a:p>
        </p:txBody>
      </p:sp>
    </p:spTree>
    <p:extLst>
      <p:ext uri="{BB962C8B-B14F-4D97-AF65-F5344CB8AC3E}">
        <p14:creationId xmlns:p14="http://schemas.microsoft.com/office/powerpoint/2010/main" val="385940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7D70F-8729-4CEE-9705-92534BE47A95}" type="slidenum">
              <a:rPr lang="en-US" smtClean="0"/>
              <a:pPr/>
              <a:t>17</a:t>
            </a:fld>
            <a:endParaRPr lang="en-US"/>
          </a:p>
        </p:txBody>
      </p:sp>
    </p:spTree>
    <p:extLst>
      <p:ext uri="{BB962C8B-B14F-4D97-AF65-F5344CB8AC3E}">
        <p14:creationId xmlns:p14="http://schemas.microsoft.com/office/powerpoint/2010/main" val="264588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18</a:t>
            </a:fld>
            <a:endParaRPr lang="en-US"/>
          </a:p>
        </p:txBody>
      </p:sp>
    </p:spTree>
    <p:extLst>
      <p:ext uri="{BB962C8B-B14F-4D97-AF65-F5344CB8AC3E}">
        <p14:creationId xmlns:p14="http://schemas.microsoft.com/office/powerpoint/2010/main" val="1575127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19</a:t>
            </a:fld>
            <a:endParaRPr lang="en-US"/>
          </a:p>
        </p:txBody>
      </p:sp>
    </p:spTree>
    <p:extLst>
      <p:ext uri="{BB962C8B-B14F-4D97-AF65-F5344CB8AC3E}">
        <p14:creationId xmlns:p14="http://schemas.microsoft.com/office/powerpoint/2010/main" val="290513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buFont typeface="Arial" pitchFamily="34" charset="0"/>
              <a:buChar char="•"/>
            </a:pPr>
            <a:r>
              <a:rPr lang="en-US" dirty="0"/>
              <a:t>Thank you for serving as a volunteer for the State Combined Campaign.  You are the most important part of this annual fund-raising effort.</a:t>
            </a:r>
          </a:p>
          <a:p>
            <a:endParaRPr lang="en-US" dirty="0"/>
          </a:p>
          <a:p>
            <a:pPr>
              <a:buFont typeface="Arial" pitchFamily="34" charset="0"/>
              <a:buChar char="•"/>
            </a:pPr>
            <a:r>
              <a:rPr lang="en-US" dirty="0"/>
              <a:t>Your support and enthusiasm will be essential to inspiring others to participate so we may make life a little brighter for many of those less fortunate.</a:t>
            </a:r>
          </a:p>
          <a:p>
            <a:endParaRPr lang="en-US" dirty="0"/>
          </a:p>
          <a:p>
            <a:pPr>
              <a:buFont typeface="Arial" pitchFamily="34" charset="0"/>
              <a:buChar char="•"/>
            </a:pPr>
            <a:r>
              <a:rPr lang="en-US" dirty="0"/>
              <a:t>Through your eyes, your fellow employees will see the value of the agencies supported, as well as the people who receive help. </a:t>
            </a:r>
          </a:p>
          <a:p>
            <a:endParaRPr lang="en-US" dirty="0"/>
          </a:p>
          <a:p>
            <a:pPr>
              <a:buFont typeface="Arial" pitchFamily="34" charset="0"/>
              <a:buChar char="•"/>
            </a:pPr>
            <a:r>
              <a:rPr lang="en-US" dirty="0"/>
              <a:t>This training will help you accomplish this most important mission.  Thank you for joining us in this year’s campaign.</a:t>
            </a:r>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For departments with historically low participation, it may be easier to simply set a participation. This eases the tension for some to feel pressured into giving a certain amount. Remember: any donation is a significant donation!</a:t>
            </a:r>
          </a:p>
        </p:txBody>
      </p:sp>
      <p:sp>
        <p:nvSpPr>
          <p:cNvPr id="4" name="Slide Number Placeholder 3"/>
          <p:cNvSpPr>
            <a:spLocks noGrp="1"/>
          </p:cNvSpPr>
          <p:nvPr>
            <p:ph type="sldNum" sz="quarter" idx="5"/>
          </p:nvPr>
        </p:nvSpPr>
        <p:spPr/>
        <p:txBody>
          <a:bodyPr/>
          <a:lstStyle/>
          <a:p>
            <a:fld id="{0417D70F-8729-4CEE-9705-92534BE47A95}" type="slidenum">
              <a:rPr lang="en-US" smtClean="0"/>
              <a:pPr/>
              <a:t>20</a:t>
            </a:fld>
            <a:endParaRPr lang="en-US"/>
          </a:p>
        </p:txBody>
      </p:sp>
    </p:spTree>
    <p:extLst>
      <p:ext uri="{BB962C8B-B14F-4D97-AF65-F5344CB8AC3E}">
        <p14:creationId xmlns:p14="http://schemas.microsoft.com/office/powerpoint/2010/main" val="609059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21</a:t>
            </a:fld>
            <a:endParaRPr lang="en-US"/>
          </a:p>
        </p:txBody>
      </p:sp>
    </p:spTree>
    <p:extLst>
      <p:ext uri="{BB962C8B-B14F-4D97-AF65-F5344CB8AC3E}">
        <p14:creationId xmlns:p14="http://schemas.microsoft.com/office/powerpoint/2010/main" val="2905273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23</a:t>
            </a:fld>
            <a:endParaRPr lang="en-US"/>
          </a:p>
        </p:txBody>
      </p:sp>
    </p:spTree>
    <p:extLst>
      <p:ext uri="{BB962C8B-B14F-4D97-AF65-F5344CB8AC3E}">
        <p14:creationId xmlns:p14="http://schemas.microsoft.com/office/powerpoint/2010/main" val="891649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Familiarize yourself with campaign materials.</a:t>
            </a:r>
          </a:p>
          <a:p>
            <a:endParaRPr lang="en-US" dirty="0"/>
          </a:p>
          <a:p>
            <a:r>
              <a:rPr lang="en-US" dirty="0"/>
              <a:t>Know correct procedures for handling cash, checks, and payroll deduction.</a:t>
            </a:r>
          </a:p>
          <a:p>
            <a:endParaRPr lang="en-US" dirty="0"/>
          </a:p>
          <a:p>
            <a:r>
              <a:rPr lang="en-US" dirty="0"/>
              <a:t>Know your target population.  Coordinate, talk, visit, coordinate again -- </a:t>
            </a:r>
            <a:r>
              <a:rPr lang="en-US" b="1" dirty="0"/>
              <a:t>don’t leave anyone out.</a:t>
            </a:r>
            <a:endParaRPr lang="en-US" dirty="0"/>
          </a:p>
          <a:p>
            <a:endParaRPr lang="en-US" dirty="0"/>
          </a:p>
          <a:p>
            <a:r>
              <a:rPr lang="en-US" dirty="0"/>
              <a:t>Furthermore, get to know the personalities of your co-workers. Some strategies and events that work for some may not work for others. That’s okay! Work with what you have.</a:t>
            </a:r>
          </a:p>
          <a:p>
            <a:endParaRPr lang="en-US" dirty="0"/>
          </a:p>
          <a:p>
            <a:r>
              <a:rPr lang="en-US" dirty="0"/>
              <a:t>If possible, type each person’s name on the pledge card and if they are unable to attend a group campaign meeting, arrange a time to meet with them one on one.</a:t>
            </a:r>
          </a:p>
        </p:txBody>
      </p:sp>
      <p:sp>
        <p:nvSpPr>
          <p:cNvPr id="4" name="Slide Number Placeholder 3"/>
          <p:cNvSpPr>
            <a:spLocks noGrp="1"/>
          </p:cNvSpPr>
          <p:nvPr>
            <p:ph type="sldNum" sz="quarter" idx="10"/>
          </p:nvPr>
        </p:nvSpPr>
        <p:spPr/>
        <p:txBody>
          <a:bodyPr/>
          <a:lstStyle/>
          <a:p>
            <a:fld id="{0417D70F-8729-4CEE-9705-92534BE47A95}"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a:p>
            <a:r>
              <a:rPr lang="en-US" dirty="0"/>
              <a:t>Your sincere, energetic approach is essential to the campaign’s success.</a:t>
            </a:r>
          </a:p>
          <a:p>
            <a:endParaRPr lang="en-US" dirty="0"/>
          </a:p>
          <a:p>
            <a:pPr defTabSz="931774">
              <a:defRPr/>
            </a:pPr>
            <a:r>
              <a:rPr lang="en-US" dirty="0"/>
              <a:t>Be mindful that the potential contributor responds not only to the cause, but also to the way in which it is presented.</a:t>
            </a:r>
            <a:br>
              <a:rPr lang="en-US" dirty="0"/>
            </a:br>
            <a:br>
              <a:rPr lang="en-US" dirty="0"/>
            </a:br>
            <a:r>
              <a:rPr lang="en-US" dirty="0"/>
              <a:t>Communicate the WHY behind the State Combined Campaign. This campaign is so unique because it pulls together tens of thousands of state employees to raise funds for hundreds of charities. The impact of the donations received through this campaign have such a far-reaching impact. Throughout the campaign this year, we’ve facilitated tours of participating charities. We’ll also be sending out stories from our charities of an individual lives they’ve impacted. We’re doing this so that the SCC doesn’t just become a campaign that do each year, but instead a worthwhile cause of community transformation that we all rally behind. Be intentional about communicating that heart and meaning.</a:t>
            </a:r>
          </a:p>
          <a:p>
            <a:endParaRPr lang="en-US" dirty="0"/>
          </a:p>
          <a:p>
            <a:r>
              <a:rPr lang="en-US" dirty="0"/>
              <a:t>Explain that the agencies participating in the campaign provide a variety of services including: rehabilitation of the physically and mentally challenged, assistance for the aged, youth </a:t>
            </a:r>
          </a:p>
          <a:p>
            <a:r>
              <a:rPr lang="en-US" dirty="0"/>
              <a:t>programs, food for the hungry, help when we lose loved ones, and help and hope for our friends overseas.</a:t>
            </a:r>
          </a:p>
        </p:txBody>
      </p:sp>
      <p:sp>
        <p:nvSpPr>
          <p:cNvPr id="4" name="Slide Number Placeholder 3"/>
          <p:cNvSpPr>
            <a:spLocks noGrp="1"/>
          </p:cNvSpPr>
          <p:nvPr>
            <p:ph type="sldNum" sz="quarter" idx="10"/>
          </p:nvPr>
        </p:nvSpPr>
        <p:spPr/>
        <p:txBody>
          <a:bodyPr/>
          <a:lstStyle/>
          <a:p>
            <a:fld id="{0417D70F-8729-4CEE-9705-92534BE47A95}"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sz="2000" dirty="0"/>
              <a:t>By designating his or her contribution, the donor has complete control over where the contribution goes.  </a:t>
            </a:r>
          </a:p>
          <a:p>
            <a:endParaRPr lang="en-US" sz="2000" dirty="0"/>
          </a:p>
          <a:p>
            <a:r>
              <a:rPr lang="en-US" sz="2000" dirty="0"/>
              <a:t>Campaign procedures and audits ensure the donor’s gift reaches the charitable organization he or she designates.</a:t>
            </a:r>
            <a:endParaRPr lang="en-US" sz="2000" b="1"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pPr algn="ctr" defTabSz="931774" fontAlgn="base">
              <a:spcBef>
                <a:spcPct val="0"/>
              </a:spcBef>
              <a:spcAft>
                <a:spcPts val="1019"/>
              </a:spcAft>
            </a:pPr>
            <a:r>
              <a:rPr lang="en-US" b="1" dirty="0">
                <a:latin typeface="Calibri" pitchFamily="34" charset="0"/>
              </a:rPr>
              <a:t>The Benefits of the SCC…Don’t forget to let them know:</a:t>
            </a:r>
          </a:p>
          <a:p>
            <a:pPr algn="ctr" defTabSz="931774" fontAlgn="base">
              <a:spcBef>
                <a:spcPct val="0"/>
              </a:spcBef>
              <a:spcAft>
                <a:spcPts val="1019"/>
              </a:spcAft>
            </a:pPr>
            <a:r>
              <a:rPr lang="en-US" dirty="0">
                <a:latin typeface="AmerType Md BT" charset="0"/>
              </a:rPr>
              <a:t>One campaign per year for all agencies assures more dollars for services</a:t>
            </a:r>
          </a:p>
          <a:p>
            <a:pPr algn="ctr" defTabSz="931774" fontAlgn="base">
              <a:spcBef>
                <a:spcPct val="0"/>
              </a:spcBef>
              <a:spcAft>
                <a:spcPts val="1019"/>
              </a:spcAft>
            </a:pPr>
            <a:r>
              <a:rPr lang="en-US" dirty="0">
                <a:latin typeface="Futura XBlk BT" charset="0"/>
              </a:rPr>
              <a:t>A variety of services</a:t>
            </a:r>
          </a:p>
          <a:p>
            <a:pPr algn="ctr" defTabSz="931774" fontAlgn="base">
              <a:spcBef>
                <a:spcPct val="0"/>
              </a:spcBef>
              <a:spcAft>
                <a:spcPts val="1019"/>
              </a:spcAft>
            </a:pPr>
            <a:r>
              <a:rPr lang="en-US" dirty="0">
                <a:latin typeface="AvantGarde Bk BT" charset="0"/>
              </a:rPr>
              <a:t>Agencies are accountable and must meet standards</a:t>
            </a:r>
          </a:p>
          <a:p>
            <a:pPr algn="ctr" defTabSz="931774" fontAlgn="base">
              <a:spcBef>
                <a:spcPct val="0"/>
              </a:spcBef>
              <a:spcAft>
                <a:spcPct val="0"/>
              </a:spcAft>
            </a:pPr>
            <a:r>
              <a:rPr lang="en-US" b="1" dirty="0">
                <a:latin typeface="Times New Roman" pitchFamily="18" charset="0"/>
              </a:rPr>
              <a:t>Minimizes duplication of services</a:t>
            </a:r>
          </a:p>
          <a:p>
            <a:pPr algn="ctr" defTabSz="931774" fontAlgn="base">
              <a:spcBef>
                <a:spcPct val="0"/>
              </a:spcBef>
              <a:spcAft>
                <a:spcPct val="0"/>
              </a:spcAft>
            </a:pPr>
            <a:endParaRPr lang="en-US" b="1" dirty="0">
              <a:latin typeface="BernhardMod BT" charset="0"/>
            </a:endParaRPr>
          </a:p>
          <a:p>
            <a:pPr algn="ctr" defTabSz="931774" fontAlgn="base">
              <a:spcBef>
                <a:spcPct val="0"/>
              </a:spcBef>
              <a:spcAft>
                <a:spcPct val="0"/>
              </a:spcAft>
            </a:pPr>
            <a:r>
              <a:rPr lang="en-US" b="1" dirty="0">
                <a:latin typeface="BernhardMod BT" charset="0"/>
              </a:rPr>
              <a:t>Payroll deduction makes it easy to give</a:t>
            </a:r>
          </a:p>
          <a:p>
            <a:pPr algn="ctr" defTabSz="931774" fontAlgn="base">
              <a:spcBef>
                <a:spcPct val="0"/>
              </a:spcBef>
              <a:spcAft>
                <a:spcPts val="1019"/>
              </a:spcAft>
            </a:pPr>
            <a:endParaRPr lang="en-US" dirty="0">
              <a:latin typeface="Century Gothic" pitchFamily="34" charset="0"/>
            </a:endParaRPr>
          </a:p>
          <a:p>
            <a:pPr algn="ctr" defTabSz="931774" fontAlgn="base">
              <a:spcBef>
                <a:spcPct val="0"/>
              </a:spcBef>
              <a:spcAft>
                <a:spcPts val="1019"/>
              </a:spcAft>
            </a:pPr>
            <a:r>
              <a:rPr lang="en-US" dirty="0">
                <a:latin typeface="Century Gothic" pitchFamily="34" charset="0"/>
              </a:rPr>
              <a:t>Tax-deductible contribution enables State Employees to help meet local needs</a:t>
            </a:r>
          </a:p>
          <a:p>
            <a:pPr algn="ctr" defTabSz="931774" fontAlgn="base">
              <a:spcBef>
                <a:spcPct val="0"/>
              </a:spcBef>
              <a:spcAft>
                <a:spcPts val="1019"/>
              </a:spcAft>
            </a:pPr>
            <a:endParaRPr lang="en-US" dirty="0">
              <a:latin typeface="Comic Sans MS" pitchFamily="66" charset="0"/>
            </a:endParaRPr>
          </a:p>
          <a:p>
            <a:pPr algn="ctr" defTabSz="931774" fontAlgn="base">
              <a:spcBef>
                <a:spcPct val="0"/>
              </a:spcBef>
              <a:spcAft>
                <a:spcPts val="1019"/>
              </a:spcAft>
            </a:pPr>
            <a:r>
              <a:rPr lang="en-US" dirty="0">
                <a:latin typeface="Comic Sans MS" pitchFamily="66" charset="0"/>
              </a:rPr>
              <a:t>Financially accountable – CPA audit – Low fundraising and administrative costs</a:t>
            </a:r>
          </a:p>
          <a:p>
            <a:pPr algn="ctr" defTabSz="931774" fontAlgn="base">
              <a:spcBef>
                <a:spcPct val="0"/>
              </a:spcBef>
              <a:spcAft>
                <a:spcPct val="0"/>
              </a:spcAft>
            </a:pPr>
            <a:r>
              <a:rPr lang="en-US" b="1" dirty="0">
                <a:latin typeface="Bremen Bd BT" charset="0"/>
              </a:rPr>
              <a:t>One campaign at the workplace instead of multiple campaigns</a:t>
            </a:r>
          </a:p>
          <a:p>
            <a:pPr algn="ctr" defTabSz="931774" fontAlgn="base">
              <a:spcBef>
                <a:spcPct val="0"/>
              </a:spcBef>
              <a:spcAft>
                <a:spcPts val="1019"/>
              </a:spcAft>
            </a:pPr>
            <a:endParaRPr lang="en-US" dirty="0">
              <a:latin typeface="PosterBodoni BT" charset="0"/>
            </a:endParaRPr>
          </a:p>
          <a:p>
            <a:pPr algn="ctr" defTabSz="931774" fontAlgn="base">
              <a:spcBef>
                <a:spcPct val="0"/>
              </a:spcBef>
              <a:spcAft>
                <a:spcPts val="1019"/>
              </a:spcAft>
            </a:pPr>
            <a:r>
              <a:rPr lang="en-US" dirty="0">
                <a:latin typeface="PosterBodoni BT" charset="0"/>
              </a:rPr>
              <a:t>You choose where your money goes – designate your dollars</a:t>
            </a:r>
          </a:p>
          <a:p>
            <a:pPr algn="ctr" defTabSz="931774" fontAlgn="base">
              <a:spcBef>
                <a:spcPct val="0"/>
              </a:spcBef>
              <a:spcAft>
                <a:spcPct val="0"/>
              </a:spcAft>
            </a:pPr>
            <a:r>
              <a:rPr lang="en-US" u="sng" dirty="0">
                <a:latin typeface="Lucida Sans Unicode" pitchFamily="34" charset="0"/>
              </a:rPr>
              <a:t>Campaign is run by State Employees for State Employees</a:t>
            </a:r>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dirty="0">
                <a:solidFill>
                  <a:schemeClr val="tx1"/>
                </a:solidFill>
              </a:rPr>
              <a:t>Whether a person gives to a SCC agency or not may depend on factors other than the worthiness of the charities.  Once your prospect is informed about the SCC and understands how it will help others, you have done almost everything you can to influence his/her decision. </a:t>
            </a:r>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28</a:t>
            </a:fld>
            <a:endParaRPr lang="en-US" dirty="0"/>
          </a:p>
        </p:txBody>
      </p:sp>
    </p:spTree>
    <p:extLst>
      <p:ext uri="{BB962C8B-B14F-4D97-AF65-F5344CB8AC3E}">
        <p14:creationId xmlns:p14="http://schemas.microsoft.com/office/powerpoint/2010/main" val="3554651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Now that you are planning your organization’s campaign, it is time to start thinking of ways to make it successful and entertaining.  Your Training Guide presents some ideas that have been used successfully by many organizations.  These are just some ideas - your ideas do not have to end with the Training Guide.  </a:t>
            </a:r>
          </a:p>
          <a:p>
            <a:pPr algn="ctr"/>
            <a:r>
              <a:rPr lang="en-US" dirty="0"/>
              <a:t>Use your imagination - put some “fun” in your fundraising.</a:t>
            </a:r>
          </a:p>
          <a:p>
            <a:r>
              <a:rPr lang="en-US" dirty="0"/>
              <a:t> </a:t>
            </a:r>
          </a:p>
          <a:p>
            <a:r>
              <a:rPr lang="en-US" dirty="0"/>
              <a:t>What do you think will work best in your agency/department?  What makes your organization special?  Ask some of your co-workers about fundraising ideas.  You might be surprised at the many possibilities.  Of course, the bottom line is raising money and reaching your campaign fundraising goal.  The dollars will help promote over 700 vital health and human service agencies in Alabama and overseas. </a:t>
            </a:r>
          </a:p>
          <a:p>
            <a:endParaRPr lang="en-US" dirty="0"/>
          </a:p>
          <a:p>
            <a:r>
              <a:rPr lang="en-US" dirty="0"/>
              <a:t>We appreciate your efforts in coordination your organization’s campaign and thank you for helping make life better for so many in communities across the state.  </a:t>
            </a:r>
          </a:p>
          <a:p>
            <a:pPr algn="ctr"/>
            <a:r>
              <a:rPr lang="en-US" dirty="0"/>
              <a:t>Here’s to a successful and rewarding campaign and remember…</a:t>
            </a:r>
          </a:p>
          <a:p>
            <a:pPr algn="ctr"/>
            <a:r>
              <a:rPr lang="en-US" u="sng" dirty="0"/>
              <a:t>why not make it fun!</a:t>
            </a:r>
            <a:endParaRPr lang="en-US" dirty="0"/>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30</a:t>
            </a:fld>
            <a:endParaRPr lang="en-US"/>
          </a:p>
        </p:txBody>
      </p:sp>
    </p:spTree>
    <p:extLst>
      <p:ext uri="{BB962C8B-B14F-4D97-AF65-F5344CB8AC3E}">
        <p14:creationId xmlns:p14="http://schemas.microsoft.com/office/powerpoint/2010/main" val="318939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a:t>
            </a:fld>
            <a:endParaRPr lang="en-US"/>
          </a:p>
        </p:txBody>
      </p:sp>
    </p:spTree>
    <p:extLst>
      <p:ext uri="{BB962C8B-B14F-4D97-AF65-F5344CB8AC3E}">
        <p14:creationId xmlns:p14="http://schemas.microsoft.com/office/powerpoint/2010/main" val="268993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31</a:t>
            </a:fld>
            <a:endParaRPr lang="en-US"/>
          </a:p>
        </p:txBody>
      </p:sp>
    </p:spTree>
    <p:extLst>
      <p:ext uri="{BB962C8B-B14F-4D97-AF65-F5344CB8AC3E}">
        <p14:creationId xmlns:p14="http://schemas.microsoft.com/office/powerpoint/2010/main" val="320094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32</a:t>
            </a:fld>
            <a:endParaRPr lang="en-US"/>
          </a:p>
        </p:txBody>
      </p:sp>
    </p:spTree>
    <p:extLst>
      <p:ext uri="{BB962C8B-B14F-4D97-AF65-F5344CB8AC3E}">
        <p14:creationId xmlns:p14="http://schemas.microsoft.com/office/powerpoint/2010/main" val="275224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33</a:t>
            </a:fld>
            <a:endParaRPr lang="en-US"/>
          </a:p>
        </p:txBody>
      </p:sp>
    </p:spTree>
    <p:extLst>
      <p:ext uri="{BB962C8B-B14F-4D97-AF65-F5344CB8AC3E}">
        <p14:creationId xmlns:p14="http://schemas.microsoft.com/office/powerpoint/2010/main" val="2285420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7D70F-8729-4CEE-9705-92534BE47A95}" type="slidenum">
              <a:rPr lang="en-US" smtClean="0"/>
              <a:pPr/>
              <a:t>36</a:t>
            </a:fld>
            <a:endParaRPr lang="en-US"/>
          </a:p>
        </p:txBody>
      </p:sp>
    </p:spTree>
    <p:extLst>
      <p:ext uri="{BB962C8B-B14F-4D97-AF65-F5344CB8AC3E}">
        <p14:creationId xmlns:p14="http://schemas.microsoft.com/office/powerpoint/2010/main" val="404406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37</a:t>
            </a:fld>
            <a:endParaRPr lang="en-US"/>
          </a:p>
        </p:txBody>
      </p:sp>
    </p:spTree>
    <p:extLst>
      <p:ext uri="{BB962C8B-B14F-4D97-AF65-F5344CB8AC3E}">
        <p14:creationId xmlns:p14="http://schemas.microsoft.com/office/powerpoint/2010/main" val="2495157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39</a:t>
            </a:fld>
            <a:endParaRPr lang="en-US"/>
          </a:p>
        </p:txBody>
      </p:sp>
    </p:spTree>
    <p:extLst>
      <p:ext uri="{BB962C8B-B14F-4D97-AF65-F5344CB8AC3E}">
        <p14:creationId xmlns:p14="http://schemas.microsoft.com/office/powerpoint/2010/main" val="6083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i="1" dirty="0"/>
              <a:t>Use the “raise your hand” button on Zoom if this your first time serving as a Coordinator or Keyworker for the SCC…</a:t>
            </a:r>
          </a:p>
          <a:p>
            <a:endParaRPr lang="en-US" i="1" dirty="0"/>
          </a:p>
          <a:p>
            <a:r>
              <a:rPr lang="en-US" dirty="0"/>
              <a:t>Many people have difficulty getting started with solicitation because they feel uncomfortable asking for donations.  This is natural.</a:t>
            </a:r>
          </a:p>
          <a:p>
            <a:endParaRPr lang="en-US" dirty="0"/>
          </a:p>
          <a:p>
            <a:r>
              <a:rPr lang="en-US" dirty="0"/>
              <a:t>Being a SCC Coordinator is nothing to be nervous about…especially when you have THOUSANDS of people behind you!  That’s how many folks the SCC helps each year.</a:t>
            </a:r>
          </a:p>
          <a:p>
            <a:endParaRPr lang="en-US" dirty="0"/>
          </a:p>
          <a:p>
            <a:r>
              <a:rPr lang="en-US" dirty="0"/>
              <a:t>Remember, you are not asking for donations for yourself, but for a cause which benefits others every day.  </a:t>
            </a:r>
          </a:p>
          <a:p>
            <a:endParaRPr lang="en-US" dirty="0"/>
          </a:p>
          <a:p>
            <a:r>
              <a:rPr lang="en-US" dirty="0"/>
              <a:t>SCC agencies work year-round providing needed solutions to the problems of homelessness, substance abuse, crime, hunger, education, and health issues in your community, across the state, and around the world!</a:t>
            </a:r>
          </a:p>
          <a:p>
            <a:endParaRPr lang="en-US" dirty="0"/>
          </a:p>
          <a:p>
            <a:r>
              <a:rPr lang="en-US" dirty="0"/>
              <a:t>When you ask a co-worker to make a SCC pledge, both of you are helping to make our world a better place for </a:t>
            </a:r>
            <a:r>
              <a:rPr lang="en-US" u="sng" dirty="0"/>
              <a:t>everyone</a:t>
            </a:r>
            <a:r>
              <a:rPr lang="en-US" dirty="0"/>
              <a:t> to live and work.</a:t>
            </a:r>
          </a:p>
          <a:p>
            <a:endParaRPr lang="en-US" dirty="0"/>
          </a:p>
          <a:p>
            <a:r>
              <a:rPr lang="en-US" dirty="0"/>
              <a:t>While every person is important to the success of the campaign and every pledge is needed, you are the catalyst that makes it happen.</a:t>
            </a:r>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lvl="0"/>
            <a:r>
              <a:rPr lang="en-US" b="1" dirty="0"/>
              <a:t>Statewide Coordinator and Co-Coordinator</a:t>
            </a:r>
            <a:r>
              <a:rPr lang="en-US" dirty="0"/>
              <a:t> – Appointed by the department or agency head to be the campaign point of contact for that organization on a statewide basis.  Selects key-workers to assist him or her as necessary.</a:t>
            </a:r>
          </a:p>
          <a:p>
            <a:pPr lvl="0"/>
            <a:endParaRPr lang="en-US" b="1" dirty="0"/>
          </a:p>
          <a:p>
            <a:pPr lvl="0"/>
            <a:r>
              <a:rPr lang="en-US" b="1" dirty="0"/>
              <a:t>Keyworker</a:t>
            </a:r>
            <a:r>
              <a:rPr lang="en-US" dirty="0"/>
              <a:t> – Solicits contributions from individuals in each office. The Coordinator appoints keyworkers.  Rule of thumb is one key worker for every 25 employees.</a:t>
            </a:r>
          </a:p>
          <a:p>
            <a:pPr lvl="0"/>
            <a:endParaRPr lang="en-US" b="1" dirty="0"/>
          </a:p>
          <a:p>
            <a:pPr lvl="0"/>
            <a:r>
              <a:rPr lang="en-US" b="1" dirty="0"/>
              <a:t>Statewide Campaign Manager </a:t>
            </a:r>
            <a:r>
              <a:rPr lang="en-US" dirty="0"/>
              <a:t>– Participating, charitable fundraising federation selected by the Steering Committee to manage the SCC on a statewide basis.  The Statewide Campaign Manager will also act as the Montgomery Area Local Campaign Manager.  </a:t>
            </a:r>
          </a:p>
          <a:p>
            <a:endParaRPr lang="en-US" b="1" dirty="0"/>
          </a:p>
          <a:p>
            <a:r>
              <a:rPr lang="en-US" b="1" dirty="0"/>
              <a:t>Local Campaign Manager</a:t>
            </a:r>
            <a:r>
              <a:rPr lang="en-US" dirty="0"/>
              <a:t> – Participating, charitable fundraising federation head selected by each LARC, responsible for managing the SCC in a given campaign community.  Managers may also be asked to assist the Steering Committee (and the Statewide Campaign Manager) from time to time in the creation and production of necessary campaign materials. A full list of these managers can be found on our website.</a:t>
            </a:r>
          </a:p>
          <a:p>
            <a:endParaRPr lang="en-US" dirty="0"/>
          </a:p>
        </p:txBody>
      </p:sp>
      <p:sp>
        <p:nvSpPr>
          <p:cNvPr id="4" name="Slide Number Placeholder 3"/>
          <p:cNvSpPr>
            <a:spLocks noGrp="1"/>
          </p:cNvSpPr>
          <p:nvPr>
            <p:ph type="sldNum" sz="quarter" idx="10"/>
          </p:nvPr>
        </p:nvSpPr>
        <p:spPr/>
        <p:txBody>
          <a:bodyPr/>
          <a:lstStyle/>
          <a:p>
            <a:fld id="{0417D70F-8729-4CEE-9705-92534BE47A9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17D70F-8729-4CEE-9705-92534BE47A95}" type="slidenum">
              <a:rPr lang="en-US" smtClean="0"/>
              <a:pPr/>
              <a:t>6</a:t>
            </a:fld>
            <a:endParaRPr lang="en-US"/>
          </a:p>
        </p:txBody>
      </p:sp>
    </p:spTree>
    <p:extLst>
      <p:ext uri="{BB962C8B-B14F-4D97-AF65-F5344CB8AC3E}">
        <p14:creationId xmlns:p14="http://schemas.microsoft.com/office/powerpoint/2010/main" val="419232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WHY: we serve to provide state employees with the opportunity to impact their community through giving</a:t>
            </a:r>
          </a:p>
        </p:txBody>
      </p:sp>
      <p:sp>
        <p:nvSpPr>
          <p:cNvPr id="4" name="Slide Number Placeholder 3"/>
          <p:cNvSpPr>
            <a:spLocks noGrp="1"/>
          </p:cNvSpPr>
          <p:nvPr>
            <p:ph type="sldNum" sz="quarter" idx="5"/>
          </p:nvPr>
        </p:nvSpPr>
        <p:spPr/>
        <p:txBody>
          <a:bodyPr/>
          <a:lstStyle/>
          <a:p>
            <a:fld id="{0417D70F-8729-4CEE-9705-92534BE47A95}" type="slidenum">
              <a:rPr lang="en-US" smtClean="0"/>
              <a:pPr/>
              <a:t>7</a:t>
            </a:fld>
            <a:endParaRPr lang="en-US"/>
          </a:p>
        </p:txBody>
      </p:sp>
    </p:spTree>
    <p:extLst>
      <p:ext uri="{BB962C8B-B14F-4D97-AF65-F5344CB8AC3E}">
        <p14:creationId xmlns:p14="http://schemas.microsoft.com/office/powerpoint/2010/main" val="87633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D3908-95F2-A077-BB25-0A0238B3F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4DC61-596C-DB53-174B-9C14858FA8F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E40AB784-9EA6-27CD-2C44-6E2F2DB4C351}"/>
              </a:ext>
            </a:extLst>
          </p:cNvPr>
          <p:cNvSpPr>
            <a:spLocks noGrp="1"/>
          </p:cNvSpPr>
          <p:nvPr>
            <p:ph type="body" idx="1"/>
          </p:nvPr>
        </p:nvSpPr>
        <p:spPr/>
        <p:txBody>
          <a:bodyPr/>
          <a:lstStyle/>
          <a:p>
            <a:r>
              <a:rPr lang="en-US" dirty="0"/>
              <a:t>Understand the fundamentals of the campaign. Why is the SCC important? Over 250 charities receive support from contributions made through the SCC; that’s 250 charities that are enabled to do vital work in the community because of people’s generosity. Beyond that, there are many great individual stories from local organizations that continue painting the picture of why the SCC is important.</a:t>
            </a:r>
          </a:p>
          <a:p>
            <a:endParaRPr lang="en-US" dirty="0"/>
          </a:p>
          <a:p>
            <a:r>
              <a:rPr lang="en-US" dirty="0"/>
              <a:t>Attend the Coordinator Training;</a:t>
            </a:r>
          </a:p>
          <a:p>
            <a:pPr lvl="0"/>
            <a:endParaRPr lang="en-US" dirty="0"/>
          </a:p>
          <a:p>
            <a:pPr lvl="0"/>
            <a:r>
              <a:rPr lang="en-US" dirty="0"/>
              <a:t>Develop your plan, including theme and events to support your campaign;</a:t>
            </a:r>
          </a:p>
          <a:p>
            <a:pPr lvl="0"/>
            <a:endParaRPr lang="en-US" dirty="0"/>
          </a:p>
          <a:p>
            <a:pPr lvl="0"/>
            <a:r>
              <a:rPr lang="en-US" dirty="0"/>
              <a:t>Establish a campaign timeline that you’re able to publish to everyone</a:t>
            </a:r>
          </a:p>
          <a:p>
            <a:pPr lvl="0"/>
            <a:endParaRPr lang="en-US" dirty="0"/>
          </a:p>
          <a:p>
            <a:pPr lvl="0"/>
            <a:r>
              <a:rPr lang="en-US" dirty="0"/>
              <a:t>Meet with your Campaign Manager(s) to communicate your strategies to meet your goals.</a:t>
            </a:r>
          </a:p>
        </p:txBody>
      </p:sp>
      <p:sp>
        <p:nvSpPr>
          <p:cNvPr id="4" name="Slide Number Placeholder 3">
            <a:extLst>
              <a:ext uri="{FF2B5EF4-FFF2-40B4-BE49-F238E27FC236}">
                <a16:creationId xmlns:a16="http://schemas.microsoft.com/office/drawing/2014/main" id="{AC7FB1BD-3BD8-8D16-F86C-56BC379EC537}"/>
              </a:ext>
            </a:extLst>
          </p:cNvPr>
          <p:cNvSpPr>
            <a:spLocks noGrp="1"/>
          </p:cNvSpPr>
          <p:nvPr>
            <p:ph type="sldNum" sz="quarter" idx="5"/>
          </p:nvPr>
        </p:nvSpPr>
        <p:spPr/>
        <p:txBody>
          <a:bodyPr/>
          <a:lstStyle/>
          <a:p>
            <a:fld id="{0417D70F-8729-4CEE-9705-92534BE47A95}" type="slidenum">
              <a:rPr lang="en-US" smtClean="0"/>
              <a:pPr/>
              <a:t>8</a:t>
            </a:fld>
            <a:endParaRPr lang="en-US"/>
          </a:p>
        </p:txBody>
      </p:sp>
    </p:spTree>
    <p:extLst>
      <p:ext uri="{BB962C8B-B14F-4D97-AF65-F5344CB8AC3E}">
        <p14:creationId xmlns:p14="http://schemas.microsoft.com/office/powerpoint/2010/main" val="20799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CB191-E8AB-CB8F-6735-6A766C0EB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606AC-DEF2-9501-7459-66708FF3BA3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F08049E-2999-4A64-2778-F43C5C3E6B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winning team by recruiting others to help make your campaign a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Meet with your Commissioner, Director or Supervisor and recruit their support of your efforts – </a:t>
            </a:r>
            <a:r>
              <a:rPr lang="en-US" b="1" i="1" dirty="0"/>
              <a:t>the department with the most participation each year are the ones who have the support of their administrators.</a:t>
            </a:r>
          </a:p>
        </p:txBody>
      </p:sp>
      <p:sp>
        <p:nvSpPr>
          <p:cNvPr id="4" name="Slide Number Placeholder 3">
            <a:extLst>
              <a:ext uri="{FF2B5EF4-FFF2-40B4-BE49-F238E27FC236}">
                <a16:creationId xmlns:a16="http://schemas.microsoft.com/office/drawing/2014/main" id="{33E4232B-C0AB-B143-0164-43CBDA032C41}"/>
              </a:ext>
            </a:extLst>
          </p:cNvPr>
          <p:cNvSpPr>
            <a:spLocks noGrp="1"/>
          </p:cNvSpPr>
          <p:nvPr>
            <p:ph type="sldNum" sz="quarter" idx="5"/>
          </p:nvPr>
        </p:nvSpPr>
        <p:spPr/>
        <p:txBody>
          <a:bodyPr/>
          <a:lstStyle/>
          <a:p>
            <a:fld id="{0417D70F-8729-4CEE-9705-92534BE47A95}" type="slidenum">
              <a:rPr lang="en-US" smtClean="0"/>
              <a:pPr/>
              <a:t>9</a:t>
            </a:fld>
            <a:endParaRPr lang="en-US"/>
          </a:p>
        </p:txBody>
      </p:sp>
    </p:spTree>
    <p:extLst>
      <p:ext uri="{BB962C8B-B14F-4D97-AF65-F5344CB8AC3E}">
        <p14:creationId xmlns:p14="http://schemas.microsoft.com/office/powerpoint/2010/main" val="291305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4CF2E0-CCC4-4E1E-9902-C3C36AB3FDA4}" type="datetimeFigureOut">
              <a:rPr lang="en-US" smtClean="0"/>
              <a:pPr/>
              <a:t>8/5/2025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Tree>
    <p:extLst>
      <p:ext uri="{BB962C8B-B14F-4D97-AF65-F5344CB8AC3E}">
        <p14:creationId xmlns:p14="http://schemas.microsoft.com/office/powerpoint/2010/main" val="88035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6" name="Footer Placeholder 5"/>
          <p:cNvSpPr>
            <a:spLocks noGrp="1"/>
          </p:cNvSpPr>
          <p:nvPr>
            <p:ph type="ftr" sz="quarter" idx="11"/>
          </p:nvPr>
        </p:nvSpPr>
        <p:spPr/>
        <p:txBody>
          <a:bodyPr/>
          <a:lstStyle/>
          <a:p>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470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3468852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259998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4007492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104894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170441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228598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260014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11"/>
          </p:nvPr>
        </p:nvSpPr>
        <p:spPr/>
        <p:txBody>
          <a:bodyPr/>
          <a:lstStyle/>
          <a:p>
            <a:endParaRPr kumimoji="0" lang="en-US" sz="1400" dirty="0">
              <a:solidFill>
                <a:schemeClr val="tx2"/>
              </a:solidFill>
            </a:endParaRPr>
          </a:p>
        </p:txBody>
      </p:sp>
      <p:sp>
        <p:nvSpPr>
          <p:cNvPr id="6" name="Slide Number Placeholder 5"/>
          <p:cNvSpPr>
            <a:spLocks noGrp="1"/>
          </p:cNvSpPr>
          <p:nvPr>
            <p:ph type="sldNum" sz="quarter" idx="12"/>
          </p:nvPr>
        </p:nvSpPr>
        <p:spPr>
          <a:xfrm>
            <a:off x="10951856" y="5867131"/>
            <a:ext cx="551167" cy="365125"/>
          </a:xfrm>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32559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8/5/2025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extLst>
      <p:ext uri="{BB962C8B-B14F-4D97-AF65-F5344CB8AC3E}">
        <p14:creationId xmlns:p14="http://schemas.microsoft.com/office/powerpoint/2010/main" val="28560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6" name="Footer Placeholder 5"/>
          <p:cNvSpPr>
            <a:spLocks noGrp="1"/>
          </p:cNvSpPr>
          <p:nvPr>
            <p:ph type="ftr" sz="quarter" idx="11"/>
          </p:nvPr>
        </p:nvSpPr>
        <p:spPr/>
        <p:txBody>
          <a:bodyPr/>
          <a:lstStyle/>
          <a:p>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193223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8" name="Footer Placeholder 7"/>
          <p:cNvSpPr>
            <a:spLocks noGrp="1"/>
          </p:cNvSpPr>
          <p:nvPr>
            <p:ph type="ftr" sz="quarter" idx="11"/>
          </p:nvPr>
        </p:nvSpPr>
        <p:spPr/>
        <p:txBody>
          <a:bodyPr/>
          <a:lstStyle/>
          <a:p>
            <a:endParaRPr kumimoji="0" lang="en-US" sz="1400" dirty="0">
              <a:solidFill>
                <a:schemeClr val="tx2"/>
              </a:solidFill>
            </a:endParaRPr>
          </a:p>
        </p:txBody>
      </p:sp>
      <p:sp>
        <p:nvSpPr>
          <p:cNvPr id="9" name="Slide Number Placeholder 8"/>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86643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4CF2E0-CCC4-4E1E-9902-C3C36AB3FDA4}" type="datetimeFigureOut">
              <a:rPr lang="en-US" smtClean="0"/>
              <a:pPr/>
              <a:t>8/5/2025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extLst>
      <p:ext uri="{BB962C8B-B14F-4D97-AF65-F5344CB8AC3E}">
        <p14:creationId xmlns:p14="http://schemas.microsoft.com/office/powerpoint/2010/main" val="140266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8/5/2025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extLst>
      <p:ext uri="{BB962C8B-B14F-4D97-AF65-F5344CB8AC3E}">
        <p14:creationId xmlns:p14="http://schemas.microsoft.com/office/powerpoint/2010/main" val="161575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6" name="Footer Placeholder 5"/>
          <p:cNvSpPr>
            <a:spLocks noGrp="1"/>
          </p:cNvSpPr>
          <p:nvPr>
            <p:ph type="ftr" sz="quarter" idx="11"/>
          </p:nvPr>
        </p:nvSpPr>
        <p:spPr/>
        <p:txBody>
          <a:bodyPr/>
          <a:lstStyle/>
          <a:p>
            <a:endParaRPr kumimoji="0" lang="en-US" sz="1400" dirty="0">
              <a:solidFill>
                <a:schemeClr val="tx2"/>
              </a:solidFill>
            </a:endParaRPr>
          </a:p>
        </p:txBody>
      </p:sp>
      <p:sp>
        <p:nvSpPr>
          <p:cNvPr id="7" name="Slide Number Placeholder 6"/>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177667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377153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r" eaLnBrk="1" latinLnBrk="0" hangingPunct="1"/>
            <a:fld id="{564CF2E0-CCC4-4E1E-9902-C3C36AB3FDA4}" type="datetimeFigureOut">
              <a:rPr lang="en-US" smtClean="0"/>
              <a:pPr algn="r" eaLnBrk="1" latinLnBrk="0" hangingPunct="1"/>
              <a:t>8/5/2025</a:t>
            </a:fld>
            <a:endParaRPr lang="en-US" sz="1400" dirty="0">
              <a:solidFill>
                <a:schemeClr val="tx2"/>
              </a:solidFill>
            </a:endParaRP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0" lang="en-US" sz="1400" dirty="0">
              <a:solidFill>
                <a:schemeClr val="tx2"/>
              </a:solidFill>
            </a:endParaRP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extLst>
      <p:ext uri="{BB962C8B-B14F-4D97-AF65-F5344CB8AC3E}">
        <p14:creationId xmlns:p14="http://schemas.microsoft.com/office/powerpoint/2010/main" val="120382525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tatecombinedcampaign.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1371601"/>
            <a:ext cx="7010400" cy="2057399"/>
          </a:xfrm>
        </p:spPr>
        <p:txBody>
          <a:bodyPr>
            <a:noAutofit/>
          </a:bodyPr>
          <a:lstStyle/>
          <a:p>
            <a:pPr algn="ctr">
              <a:lnSpc>
                <a:spcPct val="90000"/>
              </a:lnSpc>
            </a:pPr>
            <a:r>
              <a:rPr lang="en-US" sz="4800" b="1" dirty="0"/>
              <a:t>2025 </a:t>
            </a:r>
            <a:br>
              <a:rPr lang="en-US" sz="4800" b="1" dirty="0"/>
            </a:br>
            <a:r>
              <a:rPr lang="en-US" sz="4800" b="1" dirty="0"/>
              <a:t>Coordinator &amp; Keyworker</a:t>
            </a:r>
            <a:br>
              <a:rPr lang="en-US" sz="4800" b="1" dirty="0"/>
            </a:br>
            <a:r>
              <a:rPr lang="en-US" sz="4800" b="1" dirty="0"/>
              <a:t>Training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400" y="4038600"/>
            <a:ext cx="2453640" cy="245364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74D0B69A-C9B5-4EBC-D9FB-0CB47483E42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D0CB1E-2920-20C7-E9EB-3903E13A4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049B0C1-3BF0-14EE-5C2A-F11EF525B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0A97AA3-095B-DDD2-5B3F-CCB6F4514B38}"/>
              </a:ext>
            </a:extLst>
          </p:cNvPr>
          <p:cNvSpPr>
            <a:spLocks noGrp="1"/>
          </p:cNvSpPr>
          <p:nvPr>
            <p:ph type="title"/>
          </p:nvPr>
        </p:nvSpPr>
        <p:spPr>
          <a:xfrm>
            <a:off x="496112" y="685801"/>
            <a:ext cx="2743200" cy="5105400"/>
          </a:xfrm>
        </p:spPr>
        <p:txBody>
          <a:bodyPr>
            <a:normAutofit/>
          </a:bodyPr>
          <a:lstStyle/>
          <a:p>
            <a:pPr algn="l"/>
            <a:r>
              <a:rPr lang="en-US" sz="3200" b="1" dirty="0">
                <a:solidFill>
                  <a:srgbClr val="FFFFFF"/>
                </a:solidFill>
              </a:rPr>
              <a:t>Step 3 – Analyze Previous Campaigns</a:t>
            </a:r>
          </a:p>
        </p:txBody>
      </p:sp>
      <p:grpSp>
        <p:nvGrpSpPr>
          <p:cNvPr id="13" name="Group 12">
            <a:extLst>
              <a:ext uri="{FF2B5EF4-FFF2-40B4-BE49-F238E27FC236}">
                <a16:creationId xmlns:a16="http://schemas.microsoft.com/office/drawing/2014/main" id="{7C8351A2-1A23-916C-6084-09EACED778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CB36F9F5-FD6D-26C1-78F7-B2B333A8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8AA6326E-E5AC-F39A-C5DE-BAEAE8AD5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112593E3-D870-E6F0-6D2E-FBB624D7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50B5836D-D01C-FBA1-9933-7A3964CA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CFC9FAA7-3E4B-18E8-D004-2A76F078F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CD2C11F4-517F-7D40-5741-0D27727F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62293F76-7728-4412-F7E8-461EE454A930}"/>
              </a:ext>
            </a:extLst>
          </p:cNvPr>
          <p:cNvSpPr>
            <a:spLocks noGrp="1"/>
          </p:cNvSpPr>
          <p:nvPr>
            <p:ph idx="1"/>
          </p:nvPr>
        </p:nvSpPr>
        <p:spPr>
          <a:xfrm>
            <a:off x="5117106" y="685801"/>
            <a:ext cx="6385918" cy="5105400"/>
          </a:xfrm>
        </p:spPr>
        <p:txBody>
          <a:bodyPr>
            <a:normAutofit/>
          </a:bodyPr>
          <a:lstStyle/>
          <a:p>
            <a:r>
              <a:rPr lang="en-US" sz="2800" dirty="0">
                <a:latin typeface="Calibri" panose="020F0502020204030204" pitchFamily="34" charset="0"/>
                <a:cs typeface="Adobe Devanagari" pitchFamily="18" charset="0"/>
              </a:rPr>
              <a:t>Look at past campaign results</a:t>
            </a:r>
          </a:p>
          <a:p>
            <a:r>
              <a:rPr lang="en-US" sz="2800" dirty="0">
                <a:latin typeface="Calibri" panose="020F0502020204030204" pitchFamily="34" charset="0"/>
                <a:cs typeface="Adobe Devanagari" pitchFamily="18" charset="0"/>
              </a:rPr>
              <a:t>If you are a new coordinator, talk to last year’s coordinator(s)</a:t>
            </a:r>
          </a:p>
          <a:p>
            <a:pPr lvl="1"/>
            <a:r>
              <a:rPr lang="en-US" sz="2400" dirty="0">
                <a:latin typeface="Calibri" panose="020F0502020204030204" pitchFamily="34" charset="0"/>
                <a:cs typeface="Adobe Devanagari" pitchFamily="18" charset="0"/>
              </a:rPr>
              <a:t>What worked well?</a:t>
            </a:r>
          </a:p>
          <a:p>
            <a:pPr lvl="1"/>
            <a:r>
              <a:rPr lang="en-US" sz="2400" dirty="0">
                <a:latin typeface="Calibri" panose="020F0502020204030204" pitchFamily="34" charset="0"/>
                <a:cs typeface="Adobe Devanagari" pitchFamily="18" charset="0"/>
              </a:rPr>
              <a:t>What didn’t work well?</a:t>
            </a:r>
          </a:p>
          <a:p>
            <a:pPr lvl="1"/>
            <a:r>
              <a:rPr lang="en-US" sz="2400" dirty="0">
                <a:latin typeface="Calibri" panose="020F0502020204030204" pitchFamily="34" charset="0"/>
                <a:cs typeface="Adobe Devanagari" pitchFamily="18" charset="0"/>
              </a:rPr>
              <a:t>Is there room for improvement?</a:t>
            </a:r>
          </a:p>
          <a:p>
            <a:r>
              <a:rPr lang="en-US" sz="2800" dirty="0">
                <a:latin typeface="Calibri" panose="020F0502020204030204" pitchFamily="34" charset="0"/>
                <a:cs typeface="Adobe Devanagari" pitchFamily="18" charset="0"/>
              </a:rPr>
              <a:t>Percent of participation or increased average gift</a:t>
            </a:r>
          </a:p>
        </p:txBody>
      </p:sp>
      <p:pic>
        <p:nvPicPr>
          <p:cNvPr id="4" name="Picture 3">
            <a:extLst>
              <a:ext uri="{FF2B5EF4-FFF2-40B4-BE49-F238E27FC236}">
                <a16:creationId xmlns:a16="http://schemas.microsoft.com/office/drawing/2014/main" id="{FC0D3CAB-E012-A73E-C387-38BE4D84F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7900" y="5867400"/>
            <a:ext cx="914400" cy="914400"/>
          </a:xfrm>
          <a:prstGeom prst="rect">
            <a:avLst/>
          </a:prstGeom>
        </p:spPr>
      </p:pic>
    </p:spTree>
    <p:extLst>
      <p:ext uri="{BB962C8B-B14F-4D97-AF65-F5344CB8AC3E}">
        <p14:creationId xmlns:p14="http://schemas.microsoft.com/office/powerpoint/2010/main" val="22559761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6112" y="685801"/>
            <a:ext cx="2743200" cy="5105400"/>
          </a:xfrm>
        </p:spPr>
        <p:txBody>
          <a:bodyPr>
            <a:normAutofit/>
          </a:bodyPr>
          <a:lstStyle/>
          <a:p>
            <a:pPr algn="l"/>
            <a:r>
              <a:rPr lang="en-US" sz="3200" b="1">
                <a:solidFill>
                  <a:srgbClr val="FFFFFF"/>
                </a:solidFill>
              </a:rPr>
              <a:t>Step 4 – Educate and Inspire</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5117106" y="685801"/>
            <a:ext cx="6385918" cy="5105400"/>
          </a:xfrm>
        </p:spPr>
        <p:txBody>
          <a:bodyPr>
            <a:normAutofit/>
          </a:bodyPr>
          <a:lstStyle/>
          <a:p>
            <a:r>
              <a:rPr lang="en-US" sz="2800" dirty="0">
                <a:latin typeface="Calibri" panose="020F0502020204030204" pitchFamily="34" charset="0"/>
                <a:cs typeface="Adobe Devanagari" pitchFamily="18" charset="0"/>
              </a:rPr>
              <a:t>Decide on solicitation style (electronically if necessary)</a:t>
            </a:r>
          </a:p>
          <a:p>
            <a:pPr lvl="1"/>
            <a:r>
              <a:rPr lang="en-US" sz="2800" dirty="0">
                <a:latin typeface="Calibri" panose="020F0502020204030204" pitchFamily="34" charset="0"/>
                <a:cs typeface="Adobe Devanagari" pitchFamily="18" charset="0"/>
              </a:rPr>
              <a:t>Group Solicitation – can be in-person or virtual </a:t>
            </a:r>
          </a:p>
          <a:p>
            <a:pPr lvl="1"/>
            <a:r>
              <a:rPr lang="en-US" sz="2800" dirty="0">
                <a:latin typeface="Calibri" panose="020F0502020204030204" pitchFamily="34" charset="0"/>
                <a:cs typeface="Adobe Devanagari" pitchFamily="18" charset="0"/>
              </a:rPr>
              <a:t>Highly efficient; suggest using speaker (can be done virtually)</a:t>
            </a:r>
          </a:p>
          <a:p>
            <a:pPr lvl="1"/>
            <a:r>
              <a:rPr lang="en-US" sz="2800" dirty="0">
                <a:latin typeface="Calibri" panose="020F0502020204030204" pitchFamily="34" charset="0"/>
                <a:cs typeface="Adobe Devanagari" pitchFamily="18" charset="0"/>
              </a:rPr>
              <a:t>Campaign kickoff </a:t>
            </a:r>
          </a:p>
          <a:p>
            <a:pPr lvl="2"/>
            <a:r>
              <a:rPr lang="en-US" sz="2800" dirty="0">
                <a:latin typeface="Calibri" panose="020F0502020204030204" pitchFamily="34" charset="0"/>
                <a:cs typeface="Adobe Devanagari" pitchFamily="18" charset="0"/>
              </a:rPr>
              <a:t>Show video of Governor and SCC Charity(</a:t>
            </a:r>
            <a:r>
              <a:rPr lang="en-US" sz="2800" dirty="0" err="1">
                <a:latin typeface="Calibri" panose="020F0502020204030204" pitchFamily="34" charset="0"/>
                <a:cs typeface="Adobe Devanagari" pitchFamily="18" charset="0"/>
              </a:rPr>
              <a:t>ies</a:t>
            </a:r>
            <a:r>
              <a:rPr lang="en-US" sz="2800" dirty="0">
                <a:latin typeface="Calibri" panose="020F0502020204030204" pitchFamily="34" charset="0"/>
                <a:cs typeface="Adobe Devanagari" pitchFamily="18" charset="0"/>
              </a:rPr>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7900" y="5867400"/>
            <a:ext cx="914400" cy="9144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71027-667B-4429-A5E7-C8FAA7AF7ED7}"/>
              </a:ext>
            </a:extLst>
          </p:cNvPr>
          <p:cNvSpPr/>
          <p:nvPr/>
        </p:nvSpPr>
        <p:spPr>
          <a:xfrm>
            <a:off x="2562225" y="1059122"/>
            <a:ext cx="7067550" cy="4739759"/>
          </a:xfrm>
          <a:prstGeom prst="rect">
            <a:avLst/>
          </a:prstGeom>
        </p:spPr>
        <p:txBody>
          <a:bodyPr wrap="square">
            <a:spAutoFit/>
          </a:bodyPr>
          <a:lstStyle/>
          <a:p>
            <a:pPr marL="457200" indent="-457200">
              <a:buClr>
                <a:schemeClr val="accent1">
                  <a:lumMod val="75000"/>
                </a:schemeClr>
              </a:buClr>
              <a:buFont typeface="Arial" panose="020B0604020202020204" pitchFamily="34" charset="0"/>
              <a:buChar char="•"/>
            </a:pPr>
            <a:r>
              <a:rPr lang="en-US" sz="2800" dirty="0">
                <a:latin typeface="Calibri" panose="020F0502020204030204" pitchFamily="34" charset="0"/>
                <a:cs typeface="Adobe Devanagari" pitchFamily="18" charset="0"/>
              </a:rPr>
              <a:t>Individual (1:1) Solicitation </a:t>
            </a:r>
          </a:p>
          <a:p>
            <a:pPr marL="914400" lvl="1" indent="-457200">
              <a:buClr>
                <a:schemeClr val="accent1">
                  <a:lumMod val="75000"/>
                </a:schemeClr>
              </a:buClr>
              <a:buFont typeface="Arial" panose="020B0604020202020204" pitchFamily="34" charset="0"/>
              <a:buChar char="•"/>
            </a:pPr>
            <a:r>
              <a:rPr lang="en-US" sz="2400" dirty="0">
                <a:latin typeface="Calibri" panose="020F0502020204030204" pitchFamily="34" charset="0"/>
                <a:cs typeface="Adobe Devanagari" pitchFamily="18" charset="0"/>
              </a:rPr>
              <a:t>Can be done by email or in-person</a:t>
            </a:r>
          </a:p>
          <a:p>
            <a:pPr marL="914400" lvl="1" indent="-457200">
              <a:buClr>
                <a:schemeClr val="accent1">
                  <a:lumMod val="75000"/>
                </a:schemeClr>
              </a:buClr>
              <a:buFont typeface="Arial" panose="020B0604020202020204" pitchFamily="34" charset="0"/>
              <a:buChar char="•"/>
            </a:pPr>
            <a:r>
              <a:rPr lang="en-US" sz="2400" dirty="0">
                <a:latin typeface="Calibri" panose="020F0502020204030204" pitchFamily="34" charset="0"/>
                <a:cs typeface="Adobe Devanagari" pitchFamily="18" charset="0"/>
              </a:rPr>
              <a:t>Try to personalize email versus bulk email if possible</a:t>
            </a:r>
          </a:p>
          <a:p>
            <a:pPr marL="1371600" lvl="2" indent="-457200">
              <a:buClr>
                <a:schemeClr val="accent1">
                  <a:lumMod val="75000"/>
                </a:schemeClr>
              </a:buClr>
              <a:buFont typeface="Arial" panose="020B0604020202020204" pitchFamily="34" charset="0"/>
              <a:buChar char="•"/>
            </a:pPr>
            <a:r>
              <a:rPr lang="en-US" sz="2000" dirty="0">
                <a:latin typeface="Calibri" panose="020F0502020204030204" pitchFamily="34" charset="0"/>
                <a:cs typeface="Adobe Devanagari" pitchFamily="18" charset="0"/>
              </a:rPr>
              <a:t>Have keyworkers assist</a:t>
            </a:r>
          </a:p>
          <a:p>
            <a:pPr marL="914400" lvl="1" indent="-457200">
              <a:buClr>
                <a:schemeClr val="accent1">
                  <a:lumMod val="75000"/>
                </a:schemeClr>
              </a:buClr>
              <a:buFont typeface="Arial" panose="020B0604020202020204" pitchFamily="34" charset="0"/>
              <a:buChar char="•"/>
            </a:pPr>
            <a:r>
              <a:rPr lang="en-US" sz="2400" dirty="0">
                <a:latin typeface="Calibri" panose="020F0502020204030204" pitchFamily="34" charset="0"/>
                <a:cs typeface="Adobe Devanagari" pitchFamily="18" charset="0"/>
              </a:rPr>
              <a:t>Offers great opportunity to answer questions</a:t>
            </a:r>
          </a:p>
          <a:p>
            <a:pPr marL="457200" indent="-457200">
              <a:buClr>
                <a:schemeClr val="accent1">
                  <a:lumMod val="75000"/>
                </a:schemeClr>
              </a:buClr>
              <a:buFont typeface="Arial" panose="020B0604020202020204" pitchFamily="34" charset="0"/>
              <a:buChar char="•"/>
            </a:pPr>
            <a:r>
              <a:rPr lang="en-US" sz="2800" dirty="0">
                <a:latin typeface="Calibri" panose="020F0502020204030204" pitchFamily="34" charset="0"/>
                <a:cs typeface="Adobe Devanagari" pitchFamily="18" charset="0"/>
              </a:rPr>
              <a:t>Combined (Individual &amp; Group) – hold one meeting, series of group meetings, and the one-on-one to follow-up with those who could not attend</a:t>
            </a:r>
          </a:p>
          <a:p>
            <a:pPr marL="457200" indent="-457200">
              <a:buClr>
                <a:schemeClr val="accent1">
                  <a:lumMod val="75000"/>
                </a:schemeClr>
              </a:buClr>
              <a:buFont typeface="Arial" panose="020B0604020202020204" pitchFamily="34" charset="0"/>
              <a:buChar char="•"/>
            </a:pPr>
            <a:r>
              <a:rPr lang="en-US" sz="2800" dirty="0">
                <a:latin typeface="Calibri" panose="020F0502020204030204" pitchFamily="34" charset="0"/>
                <a:cs typeface="Adobe Devanagari" pitchFamily="18" charset="0"/>
              </a:rPr>
              <a:t>Take advantage of technology!</a:t>
            </a:r>
          </a:p>
          <a:p>
            <a:endParaRPr lang="en-US" dirty="0">
              <a:latin typeface="Calibri" panose="020F0502020204030204" pitchFamily="34" charset="0"/>
              <a:cs typeface="Adobe Devanagari" pitchFamily="18" charset="0"/>
            </a:endParaRPr>
          </a:p>
        </p:txBody>
      </p:sp>
      <p:pic>
        <p:nvPicPr>
          <p:cNvPr id="3" name="Picture 2">
            <a:extLst>
              <a:ext uri="{FF2B5EF4-FFF2-40B4-BE49-F238E27FC236}">
                <a16:creationId xmlns:a16="http://schemas.microsoft.com/office/drawing/2014/main" id="{F3B6562B-937A-452B-94D7-A9D396FC82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19800"/>
            <a:ext cx="735072" cy="735072"/>
          </a:xfrm>
          <a:prstGeom prst="rect">
            <a:avLst/>
          </a:prstGeom>
        </p:spPr>
      </p:pic>
    </p:spTree>
    <p:extLst>
      <p:ext uri="{BB962C8B-B14F-4D97-AF65-F5344CB8AC3E}">
        <p14:creationId xmlns:p14="http://schemas.microsoft.com/office/powerpoint/2010/main" val="252232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828800" y="1136738"/>
            <a:ext cx="2894194" cy="4584527"/>
          </a:xfrm>
        </p:spPr>
        <p:txBody>
          <a:bodyPr>
            <a:normAutofit/>
          </a:bodyPr>
          <a:lstStyle/>
          <a:p>
            <a:r>
              <a:rPr lang="en-US" sz="4400" b="1" u="sng" dirty="0">
                <a:solidFill>
                  <a:schemeClr val="accent6">
                    <a:lumMod val="75000"/>
                  </a:schemeClr>
                </a:solidFill>
              </a:rPr>
              <a:t>A Word about Payroll Deduction</a:t>
            </a:r>
            <a:br>
              <a:rPr lang="en-US" sz="2800" b="1" dirty="0">
                <a:solidFill>
                  <a:schemeClr val="accent2"/>
                </a:solidFill>
              </a:rPr>
            </a:br>
            <a:endParaRPr lang="en-US" sz="2800" dirty="0">
              <a:solidFill>
                <a:schemeClr val="accent2"/>
              </a:solidFill>
            </a:endParaRPr>
          </a:p>
        </p:txBody>
      </p:sp>
      <p:sp>
        <p:nvSpPr>
          <p:cNvPr id="6" name="Subtitle 5"/>
          <p:cNvSpPr>
            <a:spLocks noGrp="1"/>
          </p:cNvSpPr>
          <p:nvPr>
            <p:ph idx="1"/>
          </p:nvPr>
        </p:nvSpPr>
        <p:spPr>
          <a:xfrm>
            <a:off x="4570595" y="1143001"/>
            <a:ext cx="5640205" cy="5333999"/>
          </a:xfrm>
        </p:spPr>
        <p:txBody>
          <a:bodyPr anchor="t">
            <a:normAutofit lnSpcReduction="10000"/>
          </a:bodyPr>
          <a:lstStyle/>
          <a:p>
            <a:r>
              <a:rPr lang="en-US" sz="2800" dirty="0"/>
              <a:t>All state employees are eligible</a:t>
            </a:r>
          </a:p>
          <a:p>
            <a:r>
              <a:rPr lang="en-US" sz="2800" dirty="0"/>
              <a:t>Generally, an increase in contribution versus cash/check/credit card gifts</a:t>
            </a:r>
          </a:p>
          <a:p>
            <a:r>
              <a:rPr lang="en-US" sz="2800" dirty="0"/>
              <a:t>Allows spreading the gift over the entire year</a:t>
            </a:r>
          </a:p>
          <a:p>
            <a:pPr lvl="1"/>
            <a:r>
              <a:rPr lang="en-US" sz="2800" dirty="0"/>
              <a:t> A small monthly gift can result in a large annual donation </a:t>
            </a:r>
          </a:p>
          <a:p>
            <a:r>
              <a:rPr lang="en-US" sz="2800" b="1" u="sng" dirty="0"/>
              <a:t>Explain: “It’s a gift you’ll never miss, that someone else will never forget.”</a:t>
            </a:r>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5867400"/>
            <a:ext cx="914400" cy="9144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6112" y="685801"/>
            <a:ext cx="2743200" cy="5105400"/>
          </a:xfrm>
        </p:spPr>
        <p:txBody>
          <a:bodyPr>
            <a:normAutofit/>
          </a:bodyPr>
          <a:lstStyle/>
          <a:p>
            <a:pPr algn="l"/>
            <a:r>
              <a:rPr lang="en-US" sz="3200" b="1">
                <a:solidFill>
                  <a:srgbClr val="FFFFFF"/>
                </a:solidFill>
              </a:rPr>
              <a:t>Step 5 – Promote</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5117106" y="685801"/>
            <a:ext cx="6385918" cy="5105400"/>
          </a:xfrm>
        </p:spPr>
        <p:txBody>
          <a:bodyPr>
            <a:normAutofit fontScale="92500" lnSpcReduction="10000"/>
          </a:bodyPr>
          <a:lstStyle/>
          <a:p>
            <a:r>
              <a:rPr lang="en-US" sz="2800" dirty="0">
                <a:latin typeface="Calibri" panose="020F0502020204030204" pitchFamily="34" charset="0"/>
                <a:cs typeface="Adobe Devanagari" pitchFamily="18" charset="0"/>
              </a:rPr>
              <a:t>Use employee newsletters, e-mail, and other in-house communication tools (weekly)</a:t>
            </a:r>
          </a:p>
          <a:p>
            <a:r>
              <a:rPr lang="en-US" sz="2800" dirty="0">
                <a:latin typeface="Calibri" panose="020F0502020204030204" pitchFamily="34" charset="0"/>
                <a:cs typeface="Adobe Devanagari" pitchFamily="18" charset="0"/>
              </a:rPr>
              <a:t>Use SCC posters to build awareness and keep everyone involved (and updated) during the campaign (may be digital)</a:t>
            </a:r>
          </a:p>
          <a:p>
            <a:r>
              <a:rPr lang="en-US" sz="2800" dirty="0">
                <a:latin typeface="Calibri" panose="020F0502020204030204" pitchFamily="34" charset="0"/>
                <a:cs typeface="Adobe Devanagari" pitchFamily="18" charset="0"/>
              </a:rPr>
              <a:t>Increase employee awareness by creating friendly competitions between divisions/sections</a:t>
            </a:r>
          </a:p>
          <a:p>
            <a:r>
              <a:rPr lang="en-US" sz="2800" dirty="0">
                <a:latin typeface="Calibri" panose="020F0502020204030204" pitchFamily="34" charset="0"/>
                <a:cs typeface="Adobe Devanagari" pitchFamily="18" charset="0"/>
              </a:rPr>
              <a:t>Use campaign videos and virtual speakers to share the SCC message – </a:t>
            </a:r>
            <a:r>
              <a:rPr lang="en-US" sz="2800" dirty="0"/>
              <a:t>video links will be updated on SCC website</a:t>
            </a:r>
            <a:endParaRPr lang="en-US" sz="2800" dirty="0">
              <a:latin typeface="Calibri" panose="020F0502020204030204" pitchFamily="34" charset="0"/>
              <a:cs typeface="Adobe Devanagari"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1698" y="5924550"/>
            <a:ext cx="800100" cy="8001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6112" y="685801"/>
            <a:ext cx="2743200" cy="5105400"/>
          </a:xfrm>
        </p:spPr>
        <p:txBody>
          <a:bodyPr>
            <a:normAutofit/>
          </a:bodyPr>
          <a:lstStyle/>
          <a:p>
            <a:pPr algn="l"/>
            <a:r>
              <a:rPr lang="en-US" sz="3200" b="1">
                <a:solidFill>
                  <a:srgbClr val="FFFFFF"/>
                </a:solidFill>
              </a:rPr>
              <a:t>Step 6 – Conduct the Campaign</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5117106" y="685801"/>
            <a:ext cx="6385918" cy="5105400"/>
          </a:xfrm>
        </p:spPr>
        <p:txBody>
          <a:bodyPr>
            <a:normAutofit fontScale="92500" lnSpcReduction="20000"/>
          </a:bodyPr>
          <a:lstStyle/>
          <a:p>
            <a:r>
              <a:rPr lang="en-US" sz="2800" dirty="0">
                <a:latin typeface="Calibri" panose="020F0502020204030204" pitchFamily="34" charset="0"/>
                <a:cs typeface="Adobe Devanagari" pitchFamily="18" charset="0"/>
              </a:rPr>
              <a:t>Set your campaign timeline and internal goals</a:t>
            </a:r>
          </a:p>
          <a:p>
            <a:pPr lvl="1"/>
            <a:r>
              <a:rPr lang="en-US" sz="2800" dirty="0">
                <a:latin typeface="Calibri" panose="020F0502020204030204" pitchFamily="34" charset="0"/>
                <a:cs typeface="Adobe Devanagari" pitchFamily="18" charset="0"/>
              </a:rPr>
              <a:t>Set dates for events</a:t>
            </a:r>
          </a:p>
          <a:p>
            <a:pPr lvl="1"/>
            <a:r>
              <a:rPr lang="en-US" sz="2800" dirty="0">
                <a:latin typeface="Calibri" panose="020F0502020204030204" pitchFamily="34" charset="0"/>
                <a:cs typeface="Adobe Devanagari" pitchFamily="18" charset="0"/>
              </a:rPr>
              <a:t>Kickoff – Aug 20; Campaign ends – Dec 31</a:t>
            </a:r>
          </a:p>
          <a:p>
            <a:r>
              <a:rPr lang="en-US" sz="2800" b="1" u="sng" dirty="0">
                <a:latin typeface="Calibri" panose="020F0502020204030204" pitchFamily="34" charset="0"/>
                <a:cs typeface="Adobe Devanagari" pitchFamily="18" charset="0"/>
              </a:rPr>
              <a:t>Be the first to make your gift</a:t>
            </a:r>
          </a:p>
          <a:p>
            <a:pPr lvl="1"/>
            <a:r>
              <a:rPr lang="en-US" sz="2800" dirty="0">
                <a:latin typeface="Calibri" panose="020F0502020204030204" pitchFamily="34" charset="0"/>
                <a:cs typeface="Adobe Devanagari" pitchFamily="18" charset="0"/>
              </a:rPr>
              <a:t>It is easier to ask others to give when you are giving too!  The more personal we make the campaign, the more successful we will be!</a:t>
            </a:r>
          </a:p>
          <a:p>
            <a:r>
              <a:rPr lang="en-US" sz="2800" dirty="0">
                <a:latin typeface="Calibri" panose="020F0502020204030204" pitchFamily="34" charset="0"/>
                <a:cs typeface="Adobe Devanagari" pitchFamily="18" charset="0"/>
              </a:rPr>
              <a:t>Make sure everyone has an opportunity to give!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7096" y="5867400"/>
            <a:ext cx="914400" cy="9144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6112" y="685801"/>
            <a:ext cx="2743200" cy="5105400"/>
          </a:xfrm>
        </p:spPr>
        <p:txBody>
          <a:bodyPr>
            <a:normAutofit/>
          </a:bodyPr>
          <a:lstStyle/>
          <a:p>
            <a:pPr algn="l"/>
            <a:r>
              <a:rPr lang="en-US" sz="3200" b="1" dirty="0">
                <a:solidFill>
                  <a:srgbClr val="FFFFFF"/>
                </a:solidFill>
              </a:rPr>
              <a:t>Step 7 – Report Results</a:t>
            </a:r>
          </a:p>
        </p:txBody>
      </p:sp>
      <p:grpSp>
        <p:nvGrpSpPr>
          <p:cNvPr id="13" name="Group 12">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p:cNvSpPr>
            <a:spLocks noGrp="1"/>
          </p:cNvSpPr>
          <p:nvPr>
            <p:ph idx="1"/>
          </p:nvPr>
        </p:nvSpPr>
        <p:spPr>
          <a:xfrm>
            <a:off x="5117106" y="685801"/>
            <a:ext cx="6385918" cy="5105400"/>
          </a:xfrm>
        </p:spPr>
        <p:txBody>
          <a:bodyPr>
            <a:normAutofit fontScale="92500" lnSpcReduction="20000"/>
          </a:bodyPr>
          <a:lstStyle/>
          <a:p>
            <a:r>
              <a:rPr lang="en-US" sz="2800" dirty="0">
                <a:latin typeface="Calibri" panose="020F0502020204030204" pitchFamily="34" charset="0"/>
                <a:cs typeface="Adobe Devanagari" pitchFamily="18" charset="0"/>
              </a:rPr>
              <a:t>Report as soon as possible, weekly or bi-weekly</a:t>
            </a:r>
          </a:p>
          <a:p>
            <a:r>
              <a:rPr lang="en-US" sz="2800" dirty="0">
                <a:latin typeface="Calibri" panose="020F0502020204030204" pitchFamily="34" charset="0"/>
                <a:cs typeface="Adobe Devanagari" pitchFamily="18" charset="0"/>
              </a:rPr>
              <a:t>Make sure all pledge forms are returned and accounted for</a:t>
            </a:r>
          </a:p>
          <a:p>
            <a:r>
              <a:rPr lang="en-US" sz="2800" dirty="0">
                <a:latin typeface="Calibri" panose="020F0502020204030204" pitchFamily="34" charset="0"/>
                <a:cs typeface="Adobe Devanagari" pitchFamily="18" charset="0"/>
              </a:rPr>
              <a:t>Summarize campaign information on Report Envelope</a:t>
            </a:r>
          </a:p>
          <a:p>
            <a:pPr lvl="1"/>
            <a:r>
              <a:rPr lang="en-US" sz="2800" dirty="0">
                <a:latin typeface="Calibri" panose="020F0502020204030204" pitchFamily="34" charset="0"/>
                <a:cs typeface="Adobe Devanagari" pitchFamily="18" charset="0"/>
              </a:rPr>
              <a:t>Follow envelope instructions and double check totals</a:t>
            </a:r>
          </a:p>
          <a:p>
            <a:r>
              <a:rPr lang="en-US" sz="2800" dirty="0">
                <a:latin typeface="Calibri" panose="020F0502020204030204" pitchFamily="34" charset="0"/>
                <a:cs typeface="Adobe Devanagari" pitchFamily="18" charset="0"/>
              </a:rPr>
              <a:t>Enclose bank verified deposit receipts </a:t>
            </a:r>
          </a:p>
          <a:p>
            <a:r>
              <a:rPr lang="en-US" sz="2800" dirty="0">
                <a:latin typeface="Calibri" panose="020F0502020204030204" pitchFamily="34" charset="0"/>
                <a:cs typeface="Adobe Devanagari" pitchFamily="18" charset="0"/>
              </a:rPr>
              <a:t>SCC will return white copies to payroll (or if digital, one copy)</a:t>
            </a:r>
          </a:p>
          <a:p>
            <a:r>
              <a:rPr lang="en-US" sz="2800" dirty="0">
                <a:latin typeface="Calibri" panose="020F0502020204030204" pitchFamily="34" charset="0"/>
                <a:cs typeface="Adobe Devanagari" pitchFamily="18" charset="0"/>
              </a:rPr>
              <a:t>Call SCC staff with any questions!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8063" y="5868211"/>
            <a:ext cx="838200" cy="8382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DB3417BF-B105-4C2F-B719-C0936072DD79}"/>
              </a:ext>
            </a:extLst>
          </p:cNvPr>
          <p:cNvSpPr txBox="1">
            <a:spLocks/>
          </p:cNvSpPr>
          <p:nvPr/>
        </p:nvSpPr>
        <p:spPr>
          <a:xfrm>
            <a:off x="2133600" y="5257800"/>
            <a:ext cx="7772400" cy="189436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9600" dirty="0">
                <a:solidFill>
                  <a:schemeClr val="bg1"/>
                </a:solidFill>
              </a:rPr>
              <a:t>Materials</a:t>
            </a:r>
          </a:p>
        </p:txBody>
      </p:sp>
      <p:pic>
        <p:nvPicPr>
          <p:cNvPr id="13" name="Picture 12">
            <a:extLst>
              <a:ext uri="{FF2B5EF4-FFF2-40B4-BE49-F238E27FC236}">
                <a16:creationId xmlns:a16="http://schemas.microsoft.com/office/drawing/2014/main" id="{F2945A96-9D09-4578-B122-2A347867E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5867400"/>
            <a:ext cx="914400" cy="914400"/>
          </a:xfrm>
          <a:prstGeom prst="rect">
            <a:avLst/>
          </a:prstGeom>
        </p:spPr>
      </p:pic>
      <p:pic>
        <p:nvPicPr>
          <p:cNvPr id="3" name="Picture 2" descr="A poster with hands raised and confetti&#10;&#10;AI-generated content may be incorrect.">
            <a:extLst>
              <a:ext uri="{FF2B5EF4-FFF2-40B4-BE49-F238E27FC236}">
                <a16:creationId xmlns:a16="http://schemas.microsoft.com/office/drawing/2014/main" id="{B8BC0504-9C8B-1931-D626-CF1C05A623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6202" y="152400"/>
            <a:ext cx="5287196" cy="5242254"/>
          </a:xfrm>
          <a:prstGeom prst="rect">
            <a:avLst/>
          </a:prstGeom>
        </p:spPr>
      </p:pic>
    </p:spTree>
    <p:extLst>
      <p:ext uri="{BB962C8B-B14F-4D97-AF65-F5344CB8AC3E}">
        <p14:creationId xmlns:p14="http://schemas.microsoft.com/office/powerpoint/2010/main" val="6129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240077"/>
            <a:ext cx="2590800" cy="4584527"/>
          </a:xfrm>
        </p:spPr>
        <p:txBody>
          <a:bodyPr>
            <a:normAutofit/>
          </a:bodyPr>
          <a:lstStyle/>
          <a:p>
            <a:r>
              <a:rPr lang="en-US" sz="5400" b="1" dirty="0">
                <a:solidFill>
                  <a:schemeClr val="accent2"/>
                </a:solidFill>
              </a:rPr>
              <a:t>SCC</a:t>
            </a:r>
            <a:r>
              <a:rPr lang="en-US" b="1" dirty="0">
                <a:solidFill>
                  <a:schemeClr val="accent2"/>
                </a:solidFill>
              </a:rPr>
              <a:t> Campaign Guide</a:t>
            </a:r>
          </a:p>
        </p:txBody>
      </p:sp>
      <p:sp>
        <p:nvSpPr>
          <p:cNvPr id="15" name="Content Placeholder 2"/>
          <p:cNvSpPr>
            <a:spLocks noGrp="1"/>
          </p:cNvSpPr>
          <p:nvPr>
            <p:ph idx="1"/>
          </p:nvPr>
        </p:nvSpPr>
        <p:spPr>
          <a:xfrm>
            <a:off x="4114800" y="685800"/>
            <a:ext cx="6384678" cy="5791200"/>
          </a:xfrm>
        </p:spPr>
        <p:txBody>
          <a:bodyPr anchor="t">
            <a:normAutofit/>
          </a:bodyPr>
          <a:lstStyle/>
          <a:p>
            <a:r>
              <a:rPr lang="en-US" sz="2800" dirty="0"/>
              <a:t>PDF Contains:  </a:t>
            </a:r>
          </a:p>
          <a:p>
            <a:pPr lvl="1"/>
            <a:r>
              <a:rPr lang="en-US" sz="2800" dirty="0"/>
              <a:t>Agency Code and Telephone Number</a:t>
            </a:r>
          </a:p>
          <a:p>
            <a:pPr lvl="1"/>
            <a:r>
              <a:rPr lang="en-US" sz="2800" dirty="0"/>
              <a:t>A description (up to 25-words)</a:t>
            </a:r>
          </a:p>
          <a:p>
            <a:pPr lvl="1"/>
            <a:r>
              <a:rPr lang="en-US" sz="2800" dirty="0"/>
              <a:t>AFR percentage - % agency spends for fundraising and admin</a:t>
            </a:r>
          </a:p>
          <a:p>
            <a:pPr lvl="2"/>
            <a:r>
              <a:rPr lang="en-US" sz="2600" dirty="0"/>
              <a:t>30% maximum to participate</a:t>
            </a:r>
          </a:p>
          <a:p>
            <a:r>
              <a:rPr lang="en-US" sz="2800" dirty="0"/>
              <a:t>Alphabetical listing of all charities </a:t>
            </a:r>
          </a:p>
          <a:p>
            <a:r>
              <a:rPr lang="en-US" sz="2800" dirty="0"/>
              <a:t>Brochure is by campaign area</a:t>
            </a:r>
          </a:p>
          <a:p>
            <a:r>
              <a:rPr lang="en-US" b="1" dirty="0"/>
              <a:t>ONLINE GIVING GUIDE – a database that allows users to do keyword searches for favorite charity(</a:t>
            </a:r>
            <a:r>
              <a:rPr lang="en-US" b="1" dirty="0" err="1"/>
              <a:t>ies</a:t>
            </a:r>
            <a:r>
              <a:rPr lang="en-US" b="1" dirty="0"/>
              <a:t>)</a:t>
            </a:r>
          </a:p>
        </p:txBody>
      </p:sp>
      <p:pic>
        <p:nvPicPr>
          <p:cNvPr id="6" name="Picture 5">
            <a:extLst>
              <a:ext uri="{FF2B5EF4-FFF2-40B4-BE49-F238E27FC236}">
                <a16:creationId xmlns:a16="http://schemas.microsoft.com/office/drawing/2014/main" id="{2D94D537-198D-4ED5-9BAC-963DA4546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5824604"/>
            <a:ext cx="914400" cy="9144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2600" y="5404908"/>
            <a:ext cx="838200" cy="838200"/>
          </a:xfrm>
          <a:prstGeom prst="rect">
            <a:avLst/>
          </a:prstGeom>
        </p:spPr>
      </p:pic>
      <p:pic>
        <p:nvPicPr>
          <p:cNvPr id="12" name="Picture 11" descr="A close-up of a form&#10;&#10;AI-generated content may be incorrect.">
            <a:extLst>
              <a:ext uri="{FF2B5EF4-FFF2-40B4-BE49-F238E27FC236}">
                <a16:creationId xmlns:a16="http://schemas.microsoft.com/office/drawing/2014/main" id="{4784AA8F-4A3A-4B67-FBC8-F1C01EACBE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02147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112546"/>
            <a:ext cx="8763000" cy="1524000"/>
          </a:xfrm>
        </p:spPr>
        <p:txBody>
          <a:bodyPr>
            <a:normAutofit fontScale="90000"/>
          </a:bodyPr>
          <a:lstStyle/>
          <a:p>
            <a:pPr algn="ctr"/>
            <a:br>
              <a:rPr lang="en-US" dirty="0"/>
            </a:br>
            <a:r>
              <a:rPr lang="en-US" sz="7300" b="1" dirty="0"/>
              <a:t>Thank you!</a:t>
            </a:r>
          </a:p>
        </p:txBody>
      </p:sp>
      <p:sp>
        <p:nvSpPr>
          <p:cNvPr id="3" name="Content Placeholder 2"/>
          <p:cNvSpPr>
            <a:spLocks noGrp="1"/>
          </p:cNvSpPr>
          <p:nvPr>
            <p:ph idx="1"/>
          </p:nvPr>
        </p:nvSpPr>
        <p:spPr>
          <a:xfrm>
            <a:off x="2474468" y="1828800"/>
            <a:ext cx="8003032" cy="4441432"/>
          </a:xfrm>
        </p:spPr>
        <p:txBody>
          <a:bodyPr>
            <a:noAutofit/>
          </a:bodyPr>
          <a:lstStyle/>
          <a:p>
            <a:r>
              <a:rPr lang="en-US" sz="4000" dirty="0"/>
              <a:t>For participating today!!!</a:t>
            </a:r>
          </a:p>
          <a:p>
            <a:r>
              <a:rPr lang="en-US" sz="4000" dirty="0"/>
              <a:t>For serving!</a:t>
            </a:r>
          </a:p>
          <a:p>
            <a:r>
              <a:rPr lang="en-US" sz="4000" dirty="0"/>
              <a:t>For your support and enthusiasm!</a:t>
            </a:r>
          </a:p>
          <a:p>
            <a:r>
              <a:rPr lang="en-US" sz="4000" dirty="0"/>
              <a:t>For inspiring others!</a:t>
            </a:r>
          </a:p>
          <a:p>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5562600"/>
            <a:ext cx="1121664" cy="1121664"/>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435336" y="1341983"/>
            <a:ext cx="3258671" cy="762000"/>
          </a:xfrm>
        </p:spPr>
        <p:txBody>
          <a:bodyPr vert="horz" lIns="91440" tIns="45720" rIns="91440" bIns="45720" rtlCol="0" anchor="t">
            <a:noAutofit/>
          </a:bodyPr>
          <a:lstStyle/>
          <a:p>
            <a:pPr defTabSz="914400"/>
            <a:r>
              <a:rPr lang="en-US" sz="3200" b="1" dirty="0"/>
              <a:t>Campaign Poster</a:t>
            </a:r>
          </a:p>
        </p:txBody>
      </p:sp>
      <p:sp>
        <p:nvSpPr>
          <p:cNvPr id="6" name="Content Placeholder 5"/>
          <p:cNvSpPr>
            <a:spLocks noGrp="1"/>
          </p:cNvSpPr>
          <p:nvPr>
            <p:ph sz="half" idx="1"/>
          </p:nvPr>
        </p:nvSpPr>
        <p:spPr>
          <a:xfrm>
            <a:off x="2148762" y="2103984"/>
            <a:ext cx="3831818" cy="3534817"/>
          </a:xfrm>
        </p:spPr>
        <p:txBody>
          <a:bodyPr vert="horz" lIns="91440" tIns="45720" rIns="91440" bIns="45720" rtlCol="0" anchor="t">
            <a:normAutofit lnSpcReduction="10000"/>
          </a:bodyPr>
          <a:lstStyle/>
          <a:p>
            <a:pPr defTabSz="914400"/>
            <a:r>
              <a:rPr lang="en-US" sz="2800" dirty="0"/>
              <a:t>You can either set a dollar goal or a participation goal</a:t>
            </a:r>
          </a:p>
          <a:p>
            <a:pPr defTabSz="914400"/>
            <a:r>
              <a:rPr lang="en-US" sz="2800" dirty="0"/>
              <a:t>Post in high traffic areas</a:t>
            </a:r>
          </a:p>
          <a:p>
            <a:pPr defTabSz="914400"/>
            <a:r>
              <a:rPr lang="en-US" sz="2800" dirty="0"/>
              <a:t>Be sure to update the poster on a regular basis</a:t>
            </a:r>
          </a:p>
        </p:txBody>
      </p:sp>
      <p:graphicFrame>
        <p:nvGraphicFramePr>
          <p:cNvPr id="2" name="Object 1">
            <a:extLst>
              <a:ext uri="{FF2B5EF4-FFF2-40B4-BE49-F238E27FC236}">
                <a16:creationId xmlns:a16="http://schemas.microsoft.com/office/drawing/2014/main" id="{DC804481-4220-09F2-0BE7-83DCBC0D8964}"/>
              </a:ext>
            </a:extLst>
          </p:cNvPr>
          <p:cNvGraphicFramePr>
            <a:graphicFrameLocks noChangeAspect="1"/>
          </p:cNvGraphicFramePr>
          <p:nvPr>
            <p:extLst>
              <p:ext uri="{D42A27DB-BD31-4B8C-83A1-F6EECF244321}">
                <p14:modId xmlns:p14="http://schemas.microsoft.com/office/powerpoint/2010/main" val="3088784880"/>
              </p:ext>
            </p:extLst>
          </p:nvPr>
        </p:nvGraphicFramePr>
        <p:xfrm>
          <a:off x="6858000" y="0"/>
          <a:ext cx="4419600" cy="6831564"/>
        </p:xfrm>
        <a:graphic>
          <a:graphicData uri="http://schemas.openxmlformats.org/presentationml/2006/ole">
            <mc:AlternateContent xmlns:mc="http://schemas.openxmlformats.org/markup-compatibility/2006">
              <mc:Choice xmlns:v="urn:schemas-microsoft-com:vml" Requires="v">
                <p:oleObj name="Acrobat Document" r:id="rId3" imgW="7543669" imgH="11658600" progId="Acrobat.Document.2020">
                  <p:embed/>
                </p:oleObj>
              </mc:Choice>
              <mc:Fallback>
                <p:oleObj name="Acrobat Document" r:id="rId3" imgW="7543669" imgH="11658600" progId="Acrobat.Document.2020">
                  <p:embed/>
                  <p:pic>
                    <p:nvPicPr>
                      <p:cNvPr id="0" name=""/>
                      <p:cNvPicPr/>
                      <p:nvPr/>
                    </p:nvPicPr>
                    <p:blipFill>
                      <a:blip r:embed="rId4"/>
                      <a:stretch>
                        <a:fillRect/>
                      </a:stretch>
                    </p:blipFill>
                    <p:spPr>
                      <a:xfrm>
                        <a:off x="6858000" y="0"/>
                        <a:ext cx="4419600" cy="6831564"/>
                      </a:xfrm>
                      <a:prstGeom prst="rect">
                        <a:avLst/>
                      </a:prstGeom>
                    </p:spPr>
                  </p:pic>
                </p:oleObj>
              </mc:Fallback>
            </mc:AlternateContent>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403E2D0F-295B-696D-5D6F-02F7295B8DD4}"/>
              </a:ext>
            </a:extLst>
          </p:cNvPr>
          <p:cNvGraphicFramePr>
            <a:graphicFrameLocks noChangeAspect="1"/>
          </p:cNvGraphicFramePr>
          <p:nvPr>
            <p:extLst>
              <p:ext uri="{D42A27DB-BD31-4B8C-83A1-F6EECF244321}">
                <p14:modId xmlns:p14="http://schemas.microsoft.com/office/powerpoint/2010/main" val="2833542177"/>
              </p:ext>
            </p:extLst>
          </p:nvPr>
        </p:nvGraphicFramePr>
        <p:xfrm>
          <a:off x="5791200" y="0"/>
          <a:ext cx="5156697" cy="6874924"/>
        </p:xfrm>
        <a:graphic>
          <a:graphicData uri="http://schemas.openxmlformats.org/presentationml/2006/ole">
            <mc:AlternateContent xmlns:mc="http://schemas.openxmlformats.org/markup-compatibility/2006">
              <mc:Choice xmlns:v="urn:schemas-microsoft-com:vml" Requires="v">
                <p:oleObj name="Acrobat Document" r:id="rId3" imgW="6172069" imgH="8229600" progId="Acrobat.Document.2020">
                  <p:embed/>
                </p:oleObj>
              </mc:Choice>
              <mc:Fallback>
                <p:oleObj name="Acrobat Document" r:id="rId3" imgW="6172069" imgH="8229600" progId="Acrobat.Document.2020">
                  <p:embed/>
                  <p:pic>
                    <p:nvPicPr>
                      <p:cNvPr id="0" name=""/>
                      <p:cNvPicPr/>
                      <p:nvPr/>
                    </p:nvPicPr>
                    <p:blipFill>
                      <a:blip r:embed="rId4"/>
                      <a:stretch>
                        <a:fillRect/>
                      </a:stretch>
                    </p:blipFill>
                    <p:spPr>
                      <a:xfrm>
                        <a:off x="5791200" y="0"/>
                        <a:ext cx="5156697" cy="6874924"/>
                      </a:xfrm>
                      <a:prstGeom prst="rect">
                        <a:avLst/>
                      </a:prstGeom>
                    </p:spPr>
                  </p:pic>
                </p:oleObj>
              </mc:Fallback>
            </mc:AlternateContent>
          </a:graphicData>
        </a:graphic>
      </p:graphicFrame>
      <p:sp>
        <p:nvSpPr>
          <p:cNvPr id="2" name="Title 1"/>
          <p:cNvSpPr>
            <a:spLocks noGrp="1"/>
          </p:cNvSpPr>
          <p:nvPr>
            <p:ph type="title"/>
          </p:nvPr>
        </p:nvSpPr>
        <p:spPr>
          <a:xfrm>
            <a:off x="1826985" y="154120"/>
            <a:ext cx="4038600" cy="1491816"/>
          </a:xfrm>
        </p:spPr>
        <p:txBody>
          <a:bodyPr>
            <a:noAutofit/>
          </a:bodyPr>
          <a:lstStyle/>
          <a:p>
            <a:pPr algn="ctr"/>
            <a:r>
              <a:rPr lang="en-US" sz="3600" dirty="0"/>
              <a:t>SCC </a:t>
            </a:r>
            <a:br>
              <a:rPr lang="en-US" sz="3600" dirty="0"/>
            </a:br>
            <a:r>
              <a:rPr lang="en-US" sz="3600" dirty="0"/>
              <a:t>Envelope</a:t>
            </a:r>
          </a:p>
        </p:txBody>
      </p:sp>
      <p:sp>
        <p:nvSpPr>
          <p:cNvPr id="4" name="Content Placeholder 3"/>
          <p:cNvSpPr>
            <a:spLocks noGrp="1"/>
          </p:cNvSpPr>
          <p:nvPr>
            <p:ph sz="half" idx="2"/>
          </p:nvPr>
        </p:nvSpPr>
        <p:spPr>
          <a:xfrm>
            <a:off x="2209800" y="1447801"/>
            <a:ext cx="3272971" cy="4794813"/>
          </a:xfrm>
        </p:spPr>
        <p:txBody>
          <a:bodyPr>
            <a:normAutofit/>
          </a:bodyPr>
          <a:lstStyle/>
          <a:p>
            <a:r>
              <a:rPr lang="en-US" sz="3000" dirty="0"/>
              <a:t>Distribute to keyworkers</a:t>
            </a:r>
          </a:p>
          <a:p>
            <a:r>
              <a:rPr lang="en-US" sz="3000" dirty="0"/>
              <a:t>Complete </a:t>
            </a:r>
            <a:r>
              <a:rPr lang="en-US" sz="3000" b="1" u="sng" dirty="0"/>
              <a:t>ALL</a:t>
            </a:r>
            <a:r>
              <a:rPr lang="en-US" sz="3000" dirty="0"/>
              <a:t> information</a:t>
            </a:r>
          </a:p>
          <a:p>
            <a:r>
              <a:rPr lang="en-US" sz="3000" dirty="0"/>
              <a:t>Use blank to advise keyworkers where to send information</a:t>
            </a:r>
          </a:p>
        </p:txBody>
      </p:sp>
      <p:cxnSp>
        <p:nvCxnSpPr>
          <p:cNvPr id="6" name="Straight Arrow Connector 5">
            <a:extLst>
              <a:ext uri="{FF2B5EF4-FFF2-40B4-BE49-F238E27FC236}">
                <a16:creationId xmlns:a16="http://schemas.microsoft.com/office/drawing/2014/main" id="{F246ADEB-6F00-4222-A0C2-7EFFAF91BD69}"/>
              </a:ext>
            </a:extLst>
          </p:cNvPr>
          <p:cNvCxnSpPr/>
          <p:nvPr/>
        </p:nvCxnSpPr>
        <p:spPr>
          <a:xfrm flipV="1">
            <a:off x="4876800" y="5562600"/>
            <a:ext cx="1371600" cy="18288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4B3-8634-2BA0-D9D9-8D4D4747BCB9}"/>
              </a:ext>
            </a:extLst>
          </p:cNvPr>
          <p:cNvSpPr>
            <a:spLocks noGrp="1"/>
          </p:cNvSpPr>
          <p:nvPr>
            <p:ph type="title"/>
          </p:nvPr>
        </p:nvSpPr>
        <p:spPr/>
        <p:txBody>
          <a:bodyPr/>
          <a:lstStyle/>
          <a:p>
            <a:r>
              <a:rPr lang="en-US" dirty="0"/>
              <a:t>Submitting Your Report</a:t>
            </a:r>
          </a:p>
        </p:txBody>
      </p:sp>
      <p:sp>
        <p:nvSpPr>
          <p:cNvPr id="4" name="Content Placeholder 3">
            <a:extLst>
              <a:ext uri="{FF2B5EF4-FFF2-40B4-BE49-F238E27FC236}">
                <a16:creationId xmlns:a16="http://schemas.microsoft.com/office/drawing/2014/main" id="{CF62925C-C1B8-97CC-1832-B62FB1C78A72}"/>
              </a:ext>
            </a:extLst>
          </p:cNvPr>
          <p:cNvSpPr>
            <a:spLocks noGrp="1"/>
          </p:cNvSpPr>
          <p:nvPr>
            <p:ph sz="half" idx="2"/>
          </p:nvPr>
        </p:nvSpPr>
        <p:spPr>
          <a:xfrm>
            <a:off x="2286000" y="2209800"/>
            <a:ext cx="7543800" cy="3124200"/>
          </a:xfrm>
        </p:spPr>
        <p:txBody>
          <a:bodyPr>
            <a:normAutofit/>
          </a:bodyPr>
          <a:lstStyle/>
          <a:p>
            <a:r>
              <a:rPr lang="en-US" sz="2800" dirty="0"/>
              <a:t>If </a:t>
            </a:r>
            <a:r>
              <a:rPr lang="en-US" sz="2800" b="1" u="sng" dirty="0"/>
              <a:t>mailing </a:t>
            </a:r>
            <a:r>
              <a:rPr lang="en-US" sz="2800" dirty="0"/>
              <a:t>your report, send to:</a:t>
            </a:r>
            <a:br>
              <a:rPr lang="en-US" sz="2800" dirty="0"/>
            </a:br>
            <a:r>
              <a:rPr lang="en-US" sz="2800" dirty="0"/>
              <a:t>PO Box 1228, Montgomery, AL 36102</a:t>
            </a:r>
          </a:p>
          <a:p>
            <a:r>
              <a:rPr lang="en-US" sz="2800" dirty="0"/>
              <a:t>If </a:t>
            </a:r>
            <a:r>
              <a:rPr lang="en-US" sz="2800" b="1" u="sng" dirty="0"/>
              <a:t>dropping off </a:t>
            </a:r>
            <a:r>
              <a:rPr lang="en-US" sz="2800" dirty="0"/>
              <a:t>your report, come to:</a:t>
            </a:r>
            <a:br>
              <a:rPr lang="en-US" sz="2800" dirty="0"/>
            </a:br>
            <a:r>
              <a:rPr lang="en-US" sz="2800" dirty="0"/>
              <a:t>624 South Perry Street, Montgomery, AL 36104</a:t>
            </a:r>
          </a:p>
        </p:txBody>
      </p:sp>
    </p:spTree>
    <p:extLst>
      <p:ext uri="{BB962C8B-B14F-4D97-AF65-F5344CB8AC3E}">
        <p14:creationId xmlns:p14="http://schemas.microsoft.com/office/powerpoint/2010/main" val="221342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47900" y="1676400"/>
            <a:ext cx="7696200" cy="2514600"/>
          </a:xfrm>
        </p:spPr>
        <p:txBody>
          <a:bodyPr>
            <a:normAutofit/>
          </a:bodyPr>
          <a:lstStyle/>
          <a:p>
            <a:pPr algn="ctr"/>
            <a:r>
              <a:rPr lang="en-US" sz="6600" b="1" dirty="0"/>
              <a:t>HINTS FOR SUCCESS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5181600"/>
            <a:ext cx="1537667" cy="1537667"/>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534400" cy="1524000"/>
          </a:xfrm>
        </p:spPr>
        <p:txBody>
          <a:bodyPr>
            <a:normAutofit/>
          </a:bodyPr>
          <a:lstStyle/>
          <a:p>
            <a:pPr algn="ctr"/>
            <a:r>
              <a:rPr lang="en-US" sz="6000" b="1" dirty="0"/>
              <a:t>BE PREPARED:</a:t>
            </a:r>
            <a:endParaRPr lang="en-US" sz="6000" dirty="0"/>
          </a:p>
        </p:txBody>
      </p:sp>
      <p:sp>
        <p:nvSpPr>
          <p:cNvPr id="3" name="Content Placeholder 2"/>
          <p:cNvSpPr>
            <a:spLocks noGrp="1"/>
          </p:cNvSpPr>
          <p:nvPr>
            <p:ph idx="1"/>
          </p:nvPr>
        </p:nvSpPr>
        <p:spPr>
          <a:xfrm>
            <a:off x="2271291" y="1476375"/>
            <a:ext cx="7649419" cy="4572000"/>
          </a:xfrm>
        </p:spPr>
        <p:txBody>
          <a:bodyPr>
            <a:normAutofit/>
          </a:bodyPr>
          <a:lstStyle/>
          <a:p>
            <a:r>
              <a:rPr lang="en-US" sz="4000" dirty="0"/>
              <a:t>Be familiar with materials.</a:t>
            </a:r>
          </a:p>
          <a:p>
            <a:r>
              <a:rPr lang="en-US" sz="4000" dirty="0"/>
              <a:t>Know how to handle contributions</a:t>
            </a:r>
          </a:p>
          <a:p>
            <a:r>
              <a:rPr lang="en-US" sz="4000" dirty="0"/>
              <a:t>Know your population</a:t>
            </a:r>
          </a:p>
          <a:p>
            <a:pPr lvl="1"/>
            <a:r>
              <a:rPr lang="en-US" sz="4000" dirty="0"/>
              <a:t>Don’t leave anyone out!!!</a:t>
            </a:r>
          </a:p>
          <a:p>
            <a:r>
              <a:rPr lang="en-US" sz="4000" dirty="0"/>
              <a:t>Personalize cards if possible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5791200"/>
            <a:ext cx="990600" cy="99060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13855"/>
            <a:ext cx="8153400" cy="1524000"/>
          </a:xfrm>
        </p:spPr>
        <p:txBody>
          <a:bodyPr>
            <a:normAutofit/>
          </a:bodyPr>
          <a:lstStyle/>
          <a:p>
            <a:pPr algn="ctr"/>
            <a:r>
              <a:rPr lang="en-US" sz="6000" b="1" dirty="0"/>
              <a:t>BE ENTHUSIASTIC:</a:t>
            </a:r>
            <a:endParaRPr lang="en-US" sz="6000" dirty="0"/>
          </a:p>
        </p:txBody>
      </p:sp>
      <p:sp>
        <p:nvSpPr>
          <p:cNvPr id="3" name="Content Placeholder 2"/>
          <p:cNvSpPr>
            <a:spLocks noGrp="1"/>
          </p:cNvSpPr>
          <p:nvPr>
            <p:ph idx="1"/>
          </p:nvPr>
        </p:nvSpPr>
        <p:spPr>
          <a:xfrm>
            <a:off x="2286000" y="1466850"/>
            <a:ext cx="7620000" cy="3924300"/>
          </a:xfrm>
        </p:spPr>
        <p:txBody>
          <a:bodyPr>
            <a:noAutofit/>
          </a:bodyPr>
          <a:lstStyle/>
          <a:p>
            <a:r>
              <a:rPr lang="en-US" sz="2800" dirty="0"/>
              <a:t>Your sincere, energetic approach is essential to the campaign’s success.</a:t>
            </a:r>
          </a:p>
          <a:p>
            <a:r>
              <a:rPr lang="en-US" sz="2800" dirty="0"/>
              <a:t>Explain that the agencies participating in the campaign provide a variety of services</a:t>
            </a:r>
          </a:p>
          <a:p>
            <a:pPr lvl="1"/>
            <a:r>
              <a:rPr lang="en-US" sz="2800" dirty="0"/>
              <a:t>Communicate stories of impact – the </a:t>
            </a:r>
            <a:r>
              <a:rPr lang="en-US" sz="2800" b="1" u="sng" dirty="0"/>
              <a:t>WHY</a:t>
            </a:r>
          </a:p>
          <a:p>
            <a:pPr lvl="1"/>
            <a:r>
              <a:rPr lang="en-US" sz="2800" b="1" u="sng" dirty="0"/>
              <a:t>Agency not listed?  Call us first!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0" y="5791200"/>
            <a:ext cx="990600" cy="99060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7010400" cy="1524000"/>
          </a:xfrm>
        </p:spPr>
        <p:txBody>
          <a:bodyPr>
            <a:normAutofit/>
          </a:bodyPr>
          <a:lstStyle/>
          <a:p>
            <a:pPr algn="ctr"/>
            <a:r>
              <a:rPr lang="en-US" sz="6000" b="1" dirty="0"/>
              <a:t>DONOR CHOICE:</a:t>
            </a:r>
            <a:endParaRPr lang="en-US" sz="6000" dirty="0"/>
          </a:p>
        </p:txBody>
      </p:sp>
      <p:sp>
        <p:nvSpPr>
          <p:cNvPr id="3" name="Content Placeholder 2"/>
          <p:cNvSpPr>
            <a:spLocks noGrp="1"/>
          </p:cNvSpPr>
          <p:nvPr>
            <p:ph idx="1"/>
          </p:nvPr>
        </p:nvSpPr>
        <p:spPr>
          <a:xfrm>
            <a:off x="2247900" y="1181102"/>
            <a:ext cx="7696200" cy="4495799"/>
          </a:xfrm>
        </p:spPr>
        <p:txBody>
          <a:bodyPr>
            <a:normAutofit/>
          </a:bodyPr>
          <a:lstStyle/>
          <a:p>
            <a:r>
              <a:rPr lang="en-US" sz="4400" dirty="0"/>
              <a:t>Emphasize donor choice.  </a:t>
            </a:r>
          </a:p>
          <a:p>
            <a:r>
              <a:rPr lang="en-US" sz="4400" dirty="0"/>
              <a:t>Only organizations that receive designations will receive funds.</a:t>
            </a:r>
          </a:p>
          <a:p>
            <a:r>
              <a:rPr lang="en-US" sz="4400" b="1" u="sng" dirty="0"/>
              <a:t>Agency not listed?  </a:t>
            </a:r>
            <a:br>
              <a:rPr lang="en-US" sz="4400" b="1" u="sng" dirty="0"/>
            </a:br>
            <a:r>
              <a:rPr lang="en-US" sz="4400" b="1" u="sng" dirty="0"/>
              <a:t>Call us first!</a:t>
            </a:r>
            <a:endParaRPr lang="en-US"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600" y="5562600"/>
            <a:ext cx="1143000" cy="1143000"/>
          </a:xfrm>
          <a:prstGeom prst="rect">
            <a:avLst/>
          </a:prstGeom>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76200"/>
            <a:ext cx="8839199" cy="1524000"/>
          </a:xfrm>
        </p:spPr>
        <p:txBody>
          <a:bodyPr>
            <a:normAutofit/>
          </a:bodyPr>
          <a:lstStyle/>
          <a:p>
            <a:pPr algn="ctr"/>
            <a:r>
              <a:rPr lang="en-US" sz="7200" b="1" dirty="0"/>
              <a:t>SAY THANKS:</a:t>
            </a:r>
            <a:endParaRPr lang="en-US" sz="7200" dirty="0"/>
          </a:p>
        </p:txBody>
      </p:sp>
      <p:sp>
        <p:nvSpPr>
          <p:cNvPr id="3" name="Content Placeholder 2"/>
          <p:cNvSpPr>
            <a:spLocks noGrp="1"/>
          </p:cNvSpPr>
          <p:nvPr>
            <p:ph idx="1"/>
          </p:nvPr>
        </p:nvSpPr>
        <p:spPr>
          <a:xfrm>
            <a:off x="2286002" y="1104900"/>
            <a:ext cx="7619999" cy="4648200"/>
          </a:xfrm>
        </p:spPr>
        <p:txBody>
          <a:bodyPr>
            <a:normAutofit/>
          </a:bodyPr>
          <a:lstStyle/>
          <a:p>
            <a:pPr lvl="0"/>
            <a:r>
              <a:rPr lang="en-US" sz="4000" dirty="0"/>
              <a:t>Make sure that you tell every contributor “Thank you.”</a:t>
            </a:r>
          </a:p>
          <a:p>
            <a:r>
              <a:rPr lang="en-US" sz="4000" dirty="0"/>
              <a:t>Coordinators might consider acknowledging key workers with some form of appreciation such as a thank you note.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5562600"/>
            <a:ext cx="1219200" cy="1219200"/>
          </a:xfrm>
          <a:prstGeom prst="rect">
            <a:avLst/>
          </a:prstGeom>
        </p:spPr>
      </p:pic>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1295400"/>
          </a:xfrm>
        </p:spPr>
        <p:txBody>
          <a:bodyPr>
            <a:noAutofit/>
          </a:bodyPr>
          <a:lstStyle/>
          <a:p>
            <a:r>
              <a:rPr lang="en-US" b="1" dirty="0"/>
              <a:t>REMEMBER - </a:t>
            </a:r>
            <a:br>
              <a:rPr lang="en-US" b="1" dirty="0"/>
            </a:br>
            <a:r>
              <a:rPr lang="en-US" b="1" dirty="0"/>
              <a:t>GIVING IS A PERSONAL MATTER</a:t>
            </a:r>
            <a:endParaRPr lang="en-US" dirty="0"/>
          </a:p>
        </p:txBody>
      </p:sp>
      <p:sp>
        <p:nvSpPr>
          <p:cNvPr id="3" name="Content Placeholder 2"/>
          <p:cNvSpPr>
            <a:spLocks noGrp="1"/>
          </p:cNvSpPr>
          <p:nvPr>
            <p:ph idx="1"/>
          </p:nvPr>
        </p:nvSpPr>
        <p:spPr>
          <a:xfrm>
            <a:off x="2419350" y="1409700"/>
            <a:ext cx="7353300" cy="4038600"/>
          </a:xfrm>
        </p:spPr>
        <p:txBody>
          <a:bodyPr>
            <a:noAutofit/>
          </a:bodyPr>
          <a:lstStyle/>
          <a:p>
            <a:r>
              <a:rPr lang="en-US" dirty="0">
                <a:solidFill>
                  <a:schemeClr val="tx1"/>
                </a:solidFill>
              </a:rPr>
              <a:t>Gifts to the SCC are voluntary.  Whether a person gives to a SCC agency or not may depend on factors other than the worthiness of the charities.  Once your prospect is informed about the SCC and understands how it will help others, you have done almost everything you can to influence his/her decision.  Remind them they can give $1.00 per month through payroll deduction – </a:t>
            </a:r>
          </a:p>
          <a:p>
            <a:r>
              <a:rPr lang="en-US" dirty="0">
                <a:solidFill>
                  <a:schemeClr val="tx1"/>
                </a:solidFill>
              </a:rPr>
              <a:t>A little each month that won’t be missed will make a difference in the lives of so many!</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2800" y="5638800"/>
            <a:ext cx="1066800" cy="10668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E6911AB-3504-4163-A66D-B4D7732F891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59609" y="2667001"/>
            <a:ext cx="4998244" cy="3332163"/>
          </a:xfrm>
        </p:spPr>
      </p:pic>
      <p:pic>
        <p:nvPicPr>
          <p:cNvPr id="4" name="Picture 3">
            <a:extLst>
              <a:ext uri="{FF2B5EF4-FFF2-40B4-BE49-F238E27FC236}">
                <a16:creationId xmlns:a16="http://schemas.microsoft.com/office/drawing/2014/main" id="{EE2AF1A6-01D7-4EFD-8FB4-56784CC42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2800" y="5715000"/>
            <a:ext cx="1066800" cy="1066800"/>
          </a:xfrm>
          <a:prstGeom prst="rect">
            <a:avLst/>
          </a:prstGeom>
        </p:spPr>
      </p:pic>
      <p:sp>
        <p:nvSpPr>
          <p:cNvPr id="2" name="TextBox 1">
            <a:extLst>
              <a:ext uri="{FF2B5EF4-FFF2-40B4-BE49-F238E27FC236}">
                <a16:creationId xmlns:a16="http://schemas.microsoft.com/office/drawing/2014/main" id="{50DF4E17-7E7C-C30B-EDB5-AB26B8731C0D}"/>
              </a:ext>
            </a:extLst>
          </p:cNvPr>
          <p:cNvSpPr txBox="1"/>
          <p:nvPr/>
        </p:nvSpPr>
        <p:spPr>
          <a:xfrm>
            <a:off x="2152650" y="152400"/>
            <a:ext cx="7886700" cy="1261884"/>
          </a:xfrm>
          <a:prstGeom prst="rect">
            <a:avLst/>
          </a:prstGeom>
          <a:noFill/>
        </p:spPr>
        <p:txBody>
          <a:bodyPr wrap="square" rtlCol="0">
            <a:spAutoFit/>
          </a:bodyPr>
          <a:lstStyle/>
          <a:p>
            <a:pPr algn="ctr"/>
            <a:r>
              <a:rPr lang="en-US" sz="7600" dirty="0">
                <a:latin typeface="Broadway" panose="04040905080B02020502" pitchFamily="82" charset="0"/>
                <a:ea typeface="ADLaM Display" panose="02010000000000000000" pitchFamily="2" charset="0"/>
                <a:cs typeface="ADLaM Display" panose="02010000000000000000" pitchFamily="2" charset="0"/>
              </a:rPr>
              <a:t>FUN-DRAISING</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036638"/>
            <a:ext cx="3429000" cy="4432300"/>
          </a:xfrm>
        </p:spPr>
        <p:txBody>
          <a:bodyPr vert="horz" lIns="91440" tIns="45720" rIns="91440" bIns="45720" rtlCol="0" anchor="ctr">
            <a:normAutofit/>
          </a:bodyPr>
          <a:lstStyle/>
          <a:p>
            <a:pPr defTabSz="914400"/>
            <a:r>
              <a:rPr lang="en-US" b="0" i="0" kern="1200" cap="all" dirty="0">
                <a:solidFill>
                  <a:schemeClr val="tx1"/>
                </a:solidFill>
                <a:effectLst/>
                <a:latin typeface="+mj-lt"/>
                <a:ea typeface="+mj-ea"/>
                <a:cs typeface="+mj-cs"/>
              </a:rPr>
              <a:t>Brief Overview of the SCC</a:t>
            </a:r>
          </a:p>
        </p:txBody>
      </p:sp>
      <p:sp>
        <p:nvSpPr>
          <p:cNvPr id="5" name="Text Placeholder 4"/>
          <p:cNvSpPr>
            <a:spLocks noGrp="1"/>
          </p:cNvSpPr>
          <p:nvPr>
            <p:ph type="body" idx="4294967295"/>
          </p:nvPr>
        </p:nvSpPr>
        <p:spPr>
          <a:xfrm>
            <a:off x="6983413" y="485775"/>
            <a:ext cx="5208587" cy="5534025"/>
          </a:xfrm>
        </p:spPr>
        <p:txBody>
          <a:bodyPr vert="horz" lIns="91440" tIns="45720" rIns="91440" bIns="45720" rtlCol="0" anchor="ctr">
            <a:normAutofit fontScale="92500"/>
          </a:bodyPr>
          <a:lstStyle/>
          <a:p>
            <a:pPr defTabSz="914400">
              <a:lnSpc>
                <a:spcPct val="110000"/>
              </a:lnSpc>
            </a:pPr>
            <a:r>
              <a:rPr lang="en-US" b="1" dirty="0"/>
              <a:t>In 1991, the Alabama Legislature enacted the Alabama State Employee Combined Charitable Campaign </a:t>
            </a:r>
          </a:p>
          <a:p>
            <a:pPr defTabSz="914400">
              <a:lnSpc>
                <a:spcPct val="110000"/>
              </a:lnSpc>
            </a:pPr>
            <a:r>
              <a:rPr lang="en-US" b="1" dirty="0"/>
              <a:t>(Act No. 91-561) </a:t>
            </a:r>
            <a:br>
              <a:rPr lang="en-US" b="1" dirty="0"/>
            </a:br>
            <a:r>
              <a:rPr lang="en-US" b="1" dirty="0"/>
              <a:t>providing Alabama state employees the opportunity to contribute to a multitude of charities through the convenience of payroll deduction.  This single convenient channel allows state employees to support their charity of choice while minimizing workplace disruption and administrative cost to Alabama taxpayers.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7352" y="5559552"/>
            <a:ext cx="1037771" cy="1037771"/>
          </a:xfrm>
          <a:prstGeom prst="rect">
            <a:avLst/>
          </a:prstGeom>
        </p:spPr>
      </p:pic>
    </p:spTree>
  </p:cSld>
  <p:clrMapOvr>
    <a:overrideClrMapping bg1="dk1" tx1="lt1" bg2="dk2" tx2="lt2" accent1="accent1" accent2="accent2" accent3="accent3" accent4="accent4" accent5="accent5" accent6="accent6" hlink="hlink" folHlink="folHlink"/>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5525" y="152401"/>
            <a:ext cx="7600950" cy="2133589"/>
          </a:xfrm>
        </p:spPr>
        <p:txBody>
          <a:bodyPr vert="horz" lIns="91440" tIns="45720" rIns="91440" bIns="0" rtlCol="0" anchor="b">
            <a:normAutofit/>
          </a:bodyPr>
          <a:lstStyle/>
          <a:p>
            <a:pPr algn="ctr" defTabSz="914400"/>
            <a:r>
              <a:rPr lang="en-US" sz="4400" dirty="0"/>
              <a:t>BRIGHT IDEAS FOR </a:t>
            </a:r>
            <a:br>
              <a:rPr lang="en-US" sz="4400" dirty="0"/>
            </a:br>
            <a:r>
              <a:rPr lang="en-US" sz="4400" dirty="0"/>
              <a:t>A REALLY GREAT CAMPAIGN</a:t>
            </a:r>
            <a:br>
              <a:rPr lang="en-US" sz="4400" dirty="0"/>
            </a:br>
            <a:r>
              <a:rPr lang="en-US" sz="4400" dirty="0"/>
              <a:t>(found in toolkit)</a:t>
            </a:r>
          </a:p>
        </p:txBody>
      </p:sp>
      <p:sp>
        <p:nvSpPr>
          <p:cNvPr id="5" name="Text Placeholder 4"/>
          <p:cNvSpPr>
            <a:spLocks noGrp="1"/>
          </p:cNvSpPr>
          <p:nvPr>
            <p:ph type="body" idx="1"/>
          </p:nvPr>
        </p:nvSpPr>
        <p:spPr>
          <a:xfrm>
            <a:off x="2743200" y="2514600"/>
            <a:ext cx="6705600" cy="3352800"/>
          </a:xfrm>
        </p:spPr>
        <p:txBody>
          <a:bodyPr vert="horz" lIns="91440" tIns="91440" rIns="91440" bIns="91440" rtlCol="0" anchor="t">
            <a:normAutofit lnSpcReduction="10000"/>
          </a:bodyPr>
          <a:lstStyle/>
          <a:p>
            <a:pPr marL="857250" indent="-857250" algn="l" defTabSz="914400">
              <a:lnSpc>
                <a:spcPct val="110000"/>
              </a:lnSpc>
              <a:buFont typeface="Arial" panose="020B0604020202020204" pitchFamily="34" charset="0"/>
              <a:buChar char="•"/>
            </a:pPr>
            <a:r>
              <a:rPr lang="en-US" sz="3000" cap="all" dirty="0"/>
              <a:t>Build on the Campaign theme</a:t>
            </a:r>
          </a:p>
          <a:p>
            <a:pPr marL="857250" indent="-857250" algn="l" defTabSz="914400">
              <a:lnSpc>
                <a:spcPct val="110000"/>
              </a:lnSpc>
              <a:buFont typeface="Arial" panose="020B0604020202020204" pitchFamily="34" charset="0"/>
              <a:buChar char="•"/>
            </a:pPr>
            <a:r>
              <a:rPr lang="en-US" sz="3000" cap="all" dirty="0"/>
              <a:t>Prizes and/or incentives</a:t>
            </a:r>
          </a:p>
          <a:p>
            <a:pPr marL="857250" indent="-857250" algn="l" defTabSz="914400">
              <a:lnSpc>
                <a:spcPct val="110000"/>
              </a:lnSpc>
              <a:buFont typeface="Arial" panose="020B0604020202020204" pitchFamily="34" charset="0"/>
              <a:buChar char="•"/>
            </a:pPr>
            <a:r>
              <a:rPr lang="en-US" sz="3000" cap="all" dirty="0"/>
              <a:t>Food related events</a:t>
            </a:r>
          </a:p>
          <a:p>
            <a:pPr marL="857250" indent="-857250" algn="l" defTabSz="914400">
              <a:lnSpc>
                <a:spcPct val="110000"/>
              </a:lnSpc>
              <a:buFont typeface="Arial" panose="020B0604020202020204" pitchFamily="34" charset="0"/>
              <a:buChar char="•"/>
            </a:pPr>
            <a:r>
              <a:rPr lang="en-US" sz="3000" cap="all" dirty="0"/>
              <a:t>Sports related events</a:t>
            </a:r>
          </a:p>
          <a:p>
            <a:pPr marL="857250" indent="-857250" algn="l" defTabSz="914400">
              <a:lnSpc>
                <a:spcPct val="110000"/>
              </a:lnSpc>
              <a:buFont typeface="Arial" panose="020B0604020202020204" pitchFamily="34" charset="0"/>
              <a:buChar char="•"/>
            </a:pPr>
            <a:r>
              <a:rPr lang="en-US" sz="3000" cap="all" dirty="0"/>
              <a:t>T-shirt sales</a:t>
            </a:r>
          </a:p>
          <a:p>
            <a:pPr defTabSz="914400">
              <a:lnSpc>
                <a:spcPct val="110000"/>
              </a:lnSpc>
            </a:pPr>
            <a:endParaRPr lang="en-US" sz="6200" cap="all" dirty="0"/>
          </a:p>
          <a:p>
            <a:pPr defTabSz="914400">
              <a:lnSpc>
                <a:spcPct val="110000"/>
              </a:lnSpc>
            </a:pPr>
            <a:endParaRPr lang="en-US" sz="6200" cap="all" dirty="0"/>
          </a:p>
          <a:p>
            <a:pPr defTabSz="914400">
              <a:lnSpc>
                <a:spcPct val="110000"/>
              </a:lnSpc>
            </a:pPr>
            <a:endParaRPr lang="en-US" sz="500" cap="all"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819400" y="228600"/>
            <a:ext cx="781050" cy="762000"/>
          </a:xfrm>
          <a:prstGeom prst="rect">
            <a:avLst/>
          </a:prstGeom>
        </p:spPr>
      </p:pic>
    </p:spTree>
    <p:extLst>
      <p:ext uri="{BB962C8B-B14F-4D97-AF65-F5344CB8AC3E}">
        <p14:creationId xmlns:p14="http://schemas.microsoft.com/office/powerpoint/2010/main" val="167254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71700" y="419100"/>
            <a:ext cx="7848600" cy="6019800"/>
          </a:xfrm>
        </p:spPr>
        <p:txBody>
          <a:bodyPr>
            <a:normAutofit/>
          </a:bodyPr>
          <a:lstStyle/>
          <a:p>
            <a:pPr marL="0" indent="0">
              <a:buNone/>
            </a:pPr>
            <a:r>
              <a:rPr lang="en-US" sz="3200" b="1" dirty="0"/>
              <a:t>IN PERSON &amp; VIRTUAL EVENT IDEAS:</a:t>
            </a:r>
          </a:p>
          <a:p>
            <a:r>
              <a:rPr lang="en-US" sz="2000" b="1" dirty="0"/>
              <a:t>BINGO</a:t>
            </a:r>
            <a:r>
              <a:rPr lang="en-US" sz="2000" dirty="0"/>
              <a:t> </a:t>
            </a:r>
            <a:r>
              <a:rPr lang="en-US" sz="2000" b="1" dirty="0"/>
              <a:t>|</a:t>
            </a:r>
            <a:r>
              <a:rPr lang="en-US" sz="2000" dirty="0"/>
              <a:t> Sell bingo cards to employees and schedule a game. In place of traditional bingo, </a:t>
            </a:r>
            <a:r>
              <a:rPr lang="en-US" sz="2000" b="1" dirty="0"/>
              <a:t>consider </a:t>
            </a:r>
            <a:r>
              <a:rPr lang="en-US" sz="2000" b="1" dirty="0" err="1"/>
              <a:t>eBingo</a:t>
            </a:r>
            <a:r>
              <a:rPr lang="en-US" sz="2000" dirty="0"/>
              <a:t>. Set an amount for each participant to pay to play. Send e-mails sporadically throughout the week with one or two Bingo numbers each time. Use donated prizes for the winners for either version. </a:t>
            </a:r>
          </a:p>
          <a:p>
            <a:r>
              <a:rPr lang="en-US" sz="2000" b="1" dirty="0"/>
              <a:t>CASUAL DAY FUNDRAISER</a:t>
            </a:r>
            <a:r>
              <a:rPr lang="en-US" sz="2000" dirty="0"/>
              <a:t> </a:t>
            </a:r>
            <a:r>
              <a:rPr lang="en-US" sz="2000" b="1" dirty="0"/>
              <a:t>|</a:t>
            </a:r>
            <a:r>
              <a:rPr lang="en-US" sz="2000" dirty="0"/>
              <a:t> You’d be amazed by the lengths folks bound to a professional dress code will go to just for the chance to ditch their slacks and wear jeans to the office. Sell Casual Day passes to employees to allow them to dress casually for a day for each pass purchased. You can also have a “Spirit Week” theme. For example, instead of just jeans, try Silly Hat Day, Outrageous Sock Day, or Sports Team Day.</a:t>
            </a:r>
          </a:p>
          <a:p>
            <a:r>
              <a:rPr lang="en-US" sz="2000" b="1" dirty="0"/>
              <a:t>PARKING SPOT FUNDRAISER | </a:t>
            </a:r>
            <a:r>
              <a:rPr lang="en-US" sz="2000" dirty="0"/>
              <a:t>Much like the privilege of wearing jeans to work, many employees will do pretty much anything under the sun for a prime parking spot. Finding a nice parking spot in the shade that’s close to the door is the true Holy Grail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5943600"/>
            <a:ext cx="838200" cy="8382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81250" y="419100"/>
            <a:ext cx="7429500" cy="6019800"/>
          </a:xfrm>
        </p:spPr>
        <p:txBody>
          <a:bodyPr>
            <a:normAutofit lnSpcReduction="10000"/>
          </a:bodyPr>
          <a:lstStyle/>
          <a:p>
            <a:r>
              <a:rPr lang="en-US" sz="2000" b="1" dirty="0"/>
              <a:t>SILENT AUCTION-LIVE OR ONLINE </a:t>
            </a:r>
            <a:r>
              <a:rPr lang="en-US" sz="2000" dirty="0"/>
              <a:t>| gift card auctions, donations from businesses, etc. </a:t>
            </a:r>
          </a:p>
          <a:p>
            <a:r>
              <a:rPr lang="en-US" sz="2000" b="1" dirty="0"/>
              <a:t>VIRTUAL FOOD DRIVE </a:t>
            </a:r>
            <a:r>
              <a:rPr lang="en-US" sz="2000" dirty="0"/>
              <a:t>| Have everyone turn in a pledge form with a donation to a local food pantry instead of a can of food.</a:t>
            </a:r>
          </a:p>
          <a:p>
            <a:r>
              <a:rPr lang="en-US" sz="2000" b="1" dirty="0"/>
              <a:t>CONFERENCE CALL COSTUME CONTEST </a:t>
            </a:r>
            <a:r>
              <a:rPr lang="en-US" sz="2000" dirty="0"/>
              <a:t>| Costume will be from neck up – award prizes accordingly (funniest, silliest, unique, etc.)</a:t>
            </a:r>
          </a:p>
          <a:p>
            <a:r>
              <a:rPr lang="en-US" sz="2000" b="1" dirty="0"/>
              <a:t>GREAT OFFICE BAKE-OFF</a:t>
            </a:r>
            <a:r>
              <a:rPr lang="en-US" sz="2000" dirty="0"/>
              <a:t> | Like the chili cook off, but with baked goods!</a:t>
            </a:r>
          </a:p>
          <a:p>
            <a:r>
              <a:rPr lang="en-US" sz="2000" b="1" dirty="0"/>
              <a:t>BAKE SALES </a:t>
            </a:r>
            <a:r>
              <a:rPr lang="en-US" sz="2000" dirty="0"/>
              <a:t>| Ask for volunteers to donate individually wrapped baked good items.  Sell them to co-workers for a good cause.</a:t>
            </a:r>
          </a:p>
          <a:p>
            <a:r>
              <a:rPr lang="en-US" sz="2000" b="1" dirty="0"/>
              <a:t>SCAVENGER HUNT</a:t>
            </a:r>
            <a:r>
              <a:rPr lang="en-US" sz="2000" dirty="0"/>
              <a:t> | Have people complete fun challenges that can be done anywhere: take a photo with a stranger, find a specific type of car, or locate random objects around their neighborhood or in a park. This can be a family fun event while social distancing. </a:t>
            </a:r>
          </a:p>
          <a:p>
            <a:r>
              <a:rPr lang="en-US" sz="2000" b="1" dirty="0"/>
              <a:t>ZUMBA CLASS | </a:t>
            </a:r>
            <a:r>
              <a:rPr lang="en-US" sz="2000" dirty="0"/>
              <a:t>Invite a Zumba instructor to donate their time and provide people with a fun way to get moving at the end of the day or week</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5943600"/>
            <a:ext cx="838200" cy="838200"/>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F3C44D-FAE2-4EF8-A81A-4687F1C174E4}"/>
              </a:ext>
            </a:extLst>
          </p:cNvPr>
          <p:cNvSpPr/>
          <p:nvPr/>
        </p:nvSpPr>
        <p:spPr>
          <a:xfrm>
            <a:off x="2343150" y="997565"/>
            <a:ext cx="7505700" cy="4862870"/>
          </a:xfrm>
          <a:prstGeom prst="rect">
            <a:avLst/>
          </a:prstGeom>
        </p:spPr>
        <p:txBody>
          <a:bodyPr wrap="square">
            <a:spAutoFit/>
          </a:bodyPr>
          <a:lstStyle/>
          <a:p>
            <a:r>
              <a:rPr lang="en-US" sz="2000" b="1" dirty="0"/>
              <a:t>Online Quizzes</a:t>
            </a:r>
            <a:r>
              <a:rPr lang="en-US" sz="2000" dirty="0"/>
              <a:t> | Survey Monkey and other sites have free online quizzes and other activities. Have prizes for the individual who has the highest score.</a:t>
            </a:r>
            <a:br>
              <a:rPr lang="en-US" sz="2400" dirty="0"/>
            </a:br>
            <a:endParaRPr lang="en-US" b="1" dirty="0"/>
          </a:p>
          <a:p>
            <a:r>
              <a:rPr lang="en-US" sz="2000" b="1" dirty="0"/>
              <a:t>Remember…</a:t>
            </a:r>
          </a:p>
          <a:p>
            <a:pPr marL="285750" indent="-285750">
              <a:buFont typeface="Arial" panose="020B0604020202020204" pitchFamily="34" charset="0"/>
              <a:buChar char="•"/>
            </a:pPr>
            <a:r>
              <a:rPr lang="en-US" sz="2000" dirty="0"/>
              <a:t>Special Events can be time consuming, so whenever possible, ask for help from your colleagues and keyworkers.   Delegate specific tasks to be completed by a certain time, and always remember to thank volunteers for their time and energy!</a:t>
            </a:r>
          </a:p>
          <a:p>
            <a:pPr marL="285750" indent="-285750">
              <a:buFont typeface="Arial" panose="020B0604020202020204" pitchFamily="34" charset="0"/>
              <a:buChar char="•"/>
            </a:pPr>
            <a:r>
              <a:rPr lang="en-US" sz="2000" dirty="0"/>
              <a:t>Remember to consider the rules for SCC Special Events (is it legal?).  Games of chance are not allowed – that is generally considered a type of gambling. Sweepstakes (no purchase necessary) are allowed.  Games of skill are always encouraged (i.e. tournaments, guess the quantity in the jar, Golf Scrambles, etc.).  If you have any questions, please call the SCC Manager’s office at 334-269-4505!</a:t>
            </a:r>
          </a:p>
        </p:txBody>
      </p:sp>
      <p:pic>
        <p:nvPicPr>
          <p:cNvPr id="3" name="Picture 2">
            <a:extLst>
              <a:ext uri="{FF2B5EF4-FFF2-40B4-BE49-F238E27FC236}">
                <a16:creationId xmlns:a16="http://schemas.microsoft.com/office/drawing/2014/main" id="{FDA85069-D738-4695-AE59-1A3E036B7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6019800"/>
            <a:ext cx="685800" cy="685800"/>
          </a:xfrm>
          <a:prstGeom prst="rect">
            <a:avLst/>
          </a:prstGeom>
        </p:spPr>
      </p:pic>
    </p:spTree>
    <p:extLst>
      <p:ext uri="{BB962C8B-B14F-4D97-AF65-F5344CB8AC3E}">
        <p14:creationId xmlns:p14="http://schemas.microsoft.com/office/powerpoint/2010/main" val="394883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403DA1-A299-899D-9E99-A757D2CADF1D}"/>
              </a:ext>
            </a:extLst>
          </p:cNvPr>
          <p:cNvSpPr txBox="1"/>
          <p:nvPr/>
        </p:nvSpPr>
        <p:spPr>
          <a:xfrm>
            <a:off x="2571750" y="2690336"/>
            <a:ext cx="7048500" cy="1200329"/>
          </a:xfrm>
          <a:prstGeom prst="rect">
            <a:avLst/>
          </a:prstGeom>
          <a:noFill/>
        </p:spPr>
        <p:txBody>
          <a:bodyPr wrap="square" rtlCol="0">
            <a:spAutoFit/>
          </a:bodyPr>
          <a:lstStyle/>
          <a:p>
            <a:pPr algn="ctr"/>
            <a:r>
              <a:rPr lang="en-US" sz="3600" b="1" dirty="0"/>
              <a:t>What’s your favorite </a:t>
            </a:r>
            <a:br>
              <a:rPr lang="en-US" sz="3600" b="1" dirty="0"/>
            </a:br>
            <a:r>
              <a:rPr lang="en-US" sz="3600" b="1" dirty="0"/>
              <a:t>fundraiser to do?</a:t>
            </a:r>
          </a:p>
        </p:txBody>
      </p:sp>
    </p:spTree>
    <p:extLst>
      <p:ext uri="{BB962C8B-B14F-4D97-AF65-F5344CB8AC3E}">
        <p14:creationId xmlns:p14="http://schemas.microsoft.com/office/powerpoint/2010/main" val="2099139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4D4B5E-3253-8057-5EA1-C902E350BEA6}"/>
              </a:ext>
            </a:extLst>
          </p:cNvPr>
          <p:cNvSpPr txBox="1"/>
          <p:nvPr/>
        </p:nvSpPr>
        <p:spPr>
          <a:xfrm>
            <a:off x="3238500" y="2213283"/>
            <a:ext cx="5715000" cy="2431435"/>
          </a:xfrm>
          <a:prstGeom prst="rect">
            <a:avLst/>
          </a:prstGeom>
          <a:noFill/>
        </p:spPr>
        <p:txBody>
          <a:bodyPr wrap="square" rtlCol="0">
            <a:spAutoFit/>
          </a:bodyPr>
          <a:lstStyle/>
          <a:p>
            <a:pPr algn="ctr"/>
            <a:r>
              <a:rPr lang="en-US" sz="4400" b="1" u="sng" dirty="0"/>
              <a:t>HAVE A FUNDRAISING IDEA?</a:t>
            </a:r>
          </a:p>
          <a:p>
            <a:pPr algn="ctr"/>
            <a:r>
              <a:rPr lang="en-US" sz="3200" dirty="0">
                <a:solidFill>
                  <a:schemeClr val="accent1"/>
                </a:solidFill>
              </a:rPr>
              <a:t>SEND IT TO US AND WE’LL POST IT ON OUR WEBSITE!</a:t>
            </a:r>
          </a:p>
        </p:txBody>
      </p:sp>
    </p:spTree>
    <p:extLst>
      <p:ext uri="{BB962C8B-B14F-4D97-AF65-F5344CB8AC3E}">
        <p14:creationId xmlns:p14="http://schemas.microsoft.com/office/powerpoint/2010/main" val="3490769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3199903">
            <a:off x="2754130" y="3959848"/>
            <a:ext cx="3354283" cy="811890"/>
          </a:xfrm>
        </p:spPr>
        <p:txBody>
          <a:bodyPr vert="horz" lIns="91440" tIns="45720" rIns="91440" bIns="45720" rtlCol="0" anchor="b">
            <a:normAutofit fontScale="90000"/>
          </a:bodyPr>
          <a:lstStyle/>
          <a:p>
            <a:r>
              <a:rPr lang="en-US" sz="5600" b="1" dirty="0"/>
              <a:t>Incentives</a:t>
            </a:r>
          </a:p>
        </p:txBody>
      </p:sp>
      <p:pic>
        <p:nvPicPr>
          <p:cNvPr id="13" name="Picture 12" descr="A screenshot of a card&#10;&#10;Description automatically generated">
            <a:extLst>
              <a:ext uri="{FF2B5EF4-FFF2-40B4-BE49-F238E27FC236}">
                <a16:creationId xmlns:a16="http://schemas.microsoft.com/office/drawing/2014/main" id="{982BC202-19F7-7307-5741-5B5955AC6E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872" y="3429001"/>
            <a:ext cx="2199037" cy="284664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1" name="Picture 10" descr="A collection of logos and labels&#10;&#10;Description automatically generated with medium confidence">
            <a:extLst>
              <a:ext uri="{FF2B5EF4-FFF2-40B4-BE49-F238E27FC236}">
                <a16:creationId xmlns:a16="http://schemas.microsoft.com/office/drawing/2014/main" id="{B8A6EA44-89F2-57CB-EB82-1E87AEFB71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1" y="309155"/>
            <a:ext cx="2199037" cy="284664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descr="A group of logos and logos&#10;&#10;Description automatically generated with medium confidence">
            <a:extLst>
              <a:ext uri="{FF2B5EF4-FFF2-40B4-BE49-F238E27FC236}">
                <a16:creationId xmlns:a16="http://schemas.microsoft.com/office/drawing/2014/main" id="{B49CE002-E676-549E-B355-465ADBA24B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2636" y="309155"/>
            <a:ext cx="2199037" cy="284664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8839200" cy="639762"/>
          </a:xfrm>
        </p:spPr>
        <p:txBody>
          <a:bodyPr>
            <a:noAutofit/>
          </a:bodyPr>
          <a:lstStyle/>
          <a:p>
            <a:pPr algn="ctr"/>
            <a:r>
              <a:rPr lang="en-US" sz="4400" dirty="0"/>
              <a:t>Discount Cards</a:t>
            </a:r>
            <a:br>
              <a:rPr lang="en-US" sz="4400" dirty="0"/>
            </a:br>
            <a:r>
              <a:rPr lang="en-US" sz="2800" b="1" i="1" dirty="0"/>
              <a:t>For a gift of at least $36</a:t>
            </a:r>
            <a:endParaRPr lang="en-US" sz="4400" b="1" i="1" dirty="0"/>
          </a:p>
        </p:txBody>
      </p:sp>
      <p:sp>
        <p:nvSpPr>
          <p:cNvPr id="3" name="Content Placeholder 2"/>
          <p:cNvSpPr>
            <a:spLocks noGrp="1"/>
          </p:cNvSpPr>
          <p:nvPr>
            <p:ph idx="1"/>
          </p:nvPr>
        </p:nvSpPr>
        <p:spPr>
          <a:xfrm>
            <a:off x="1809750" y="1524000"/>
            <a:ext cx="5257800" cy="3810000"/>
          </a:xfrm>
        </p:spPr>
        <p:txBody>
          <a:bodyPr>
            <a:normAutofit/>
          </a:bodyPr>
          <a:lstStyle/>
          <a:p>
            <a:pPr lvl="1">
              <a:buSzPct val="130000"/>
            </a:pPr>
            <a:r>
              <a:rPr lang="en-US" sz="2400" b="1" dirty="0"/>
              <a:t>Baldwin County</a:t>
            </a:r>
          </a:p>
          <a:p>
            <a:pPr lvl="1">
              <a:buSzPct val="130000"/>
            </a:pPr>
            <a:r>
              <a:rPr lang="en-US" sz="2400" b="1" dirty="0"/>
              <a:t>Montgomery Area</a:t>
            </a:r>
          </a:p>
          <a:p>
            <a:pPr lvl="1">
              <a:buSzPct val="130000"/>
              <a:buFont typeface="Arial" panose="020B0604020202020204" pitchFamily="34" charset="0"/>
              <a:buChar char="•"/>
            </a:pPr>
            <a:r>
              <a:rPr lang="en-US" sz="2400" b="1" dirty="0"/>
              <a:t>Tuscaloosa Area</a:t>
            </a:r>
          </a:p>
          <a:p>
            <a:pPr lvl="1">
              <a:buSzPct val="130000"/>
              <a:buFont typeface="Arial" panose="020B0604020202020204" pitchFamily="34" charset="0"/>
              <a:buChar char="•"/>
            </a:pPr>
            <a:r>
              <a:rPr lang="en-US" sz="2400" b="1" dirty="0"/>
              <a:t>Marshall County</a:t>
            </a:r>
          </a:p>
          <a:p>
            <a:pPr lvl="1">
              <a:buSzPct val="130000"/>
              <a:buFont typeface="Arial" panose="020B0604020202020204" pitchFamily="34" charset="0"/>
              <a:buChar char="•"/>
            </a:pPr>
            <a:r>
              <a:rPr lang="en-US" sz="2400" b="1" dirty="0"/>
              <a:t>Mobile Area</a:t>
            </a:r>
          </a:p>
          <a:p>
            <a:pPr lvl="1">
              <a:buSzPct val="130000"/>
              <a:buFont typeface="Arial" panose="020B0604020202020204" pitchFamily="34" charset="0"/>
              <a:buChar char="•"/>
            </a:pPr>
            <a:r>
              <a:rPr lang="en-US" sz="2400" b="1" dirty="0"/>
              <a:t>Morgan County</a:t>
            </a:r>
          </a:p>
          <a:p>
            <a:pPr lvl="1">
              <a:buSzPct val="130000"/>
              <a:buFont typeface="Arial" panose="020B0604020202020204" pitchFamily="34" charset="0"/>
              <a:buChar char="•"/>
            </a:pPr>
            <a:r>
              <a:rPr lang="en-US" sz="2400" b="1" dirty="0"/>
              <a:t>Birmingham Area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5200" y="5867400"/>
            <a:ext cx="838200" cy="838200"/>
          </a:xfrm>
          <a:prstGeom prst="rect">
            <a:avLst/>
          </a:prstGeom>
        </p:spPr>
      </p:pic>
      <p:sp>
        <p:nvSpPr>
          <p:cNvPr id="6" name="Content Placeholder 2">
            <a:extLst>
              <a:ext uri="{FF2B5EF4-FFF2-40B4-BE49-F238E27FC236}">
                <a16:creationId xmlns:a16="http://schemas.microsoft.com/office/drawing/2014/main" id="{6C6C448D-DFC3-6E44-9A0F-835651651B84}"/>
              </a:ext>
            </a:extLst>
          </p:cNvPr>
          <p:cNvSpPr txBox="1">
            <a:spLocks/>
          </p:cNvSpPr>
          <p:nvPr/>
        </p:nvSpPr>
        <p:spPr>
          <a:xfrm>
            <a:off x="6096000" y="1524000"/>
            <a:ext cx="4267200" cy="3962400"/>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800100" lvl="1" indent="-342900">
              <a:buClr>
                <a:schemeClr val="accent1"/>
              </a:buClr>
              <a:buSzPct val="130000"/>
              <a:buFont typeface="Arial" panose="020B0604020202020204" pitchFamily="34" charset="0"/>
              <a:buChar char="•"/>
            </a:pPr>
            <a:r>
              <a:rPr lang="en-US" sz="2400" b="1" dirty="0"/>
              <a:t>Cullman County</a:t>
            </a:r>
          </a:p>
          <a:p>
            <a:pPr marL="800100" lvl="1" indent="-342900">
              <a:buClr>
                <a:schemeClr val="accent1"/>
              </a:buClr>
              <a:buSzPct val="130000"/>
              <a:buFont typeface="Arial" panose="020B0604020202020204" pitchFamily="34" charset="0"/>
              <a:buChar char="•"/>
            </a:pPr>
            <a:r>
              <a:rPr lang="en-US" sz="2400" b="1" dirty="0"/>
              <a:t>Lake Martin Area</a:t>
            </a:r>
          </a:p>
          <a:p>
            <a:pPr marL="800100" lvl="1" indent="-342900">
              <a:buClr>
                <a:schemeClr val="accent1"/>
              </a:buClr>
              <a:buSzPct val="130000"/>
              <a:buFont typeface="Arial" panose="020B0604020202020204" pitchFamily="34" charset="0"/>
              <a:buChar char="•"/>
            </a:pPr>
            <a:r>
              <a:rPr lang="en-US" sz="2400" b="1" dirty="0"/>
              <a:t>East Central Alabama (Calhoun, Cleburne)</a:t>
            </a:r>
          </a:p>
          <a:p>
            <a:pPr marL="800100" lvl="1" indent="-342900">
              <a:buClr>
                <a:schemeClr val="accent1"/>
              </a:buClr>
              <a:buSzPct val="130000"/>
              <a:buFont typeface="Arial" panose="020B0604020202020204" pitchFamily="34" charset="0"/>
              <a:buChar char="•"/>
            </a:pPr>
            <a:r>
              <a:rPr lang="en-US" sz="2400" b="1" dirty="0"/>
              <a:t>East Central AL (Randolph)</a:t>
            </a:r>
          </a:p>
          <a:p>
            <a:pPr marL="800100" lvl="1" indent="-342900">
              <a:buClr>
                <a:schemeClr val="accent1"/>
              </a:buClr>
              <a:buSzPct val="130000"/>
              <a:buFont typeface="Arial" panose="020B0604020202020204" pitchFamily="34" charset="0"/>
              <a:buChar char="•"/>
            </a:pPr>
            <a:r>
              <a:rPr lang="en-US" sz="2400" b="1" dirty="0"/>
              <a:t>Etowah County</a:t>
            </a:r>
          </a:p>
          <a:p>
            <a:pPr marL="800100" lvl="1" indent="-342900">
              <a:buClr>
                <a:schemeClr val="accent1"/>
              </a:buClr>
              <a:buSzPct val="130000"/>
              <a:buFont typeface="Arial" panose="020B0604020202020204" pitchFamily="34" charset="0"/>
              <a:buChar char="•"/>
            </a:pPr>
            <a:r>
              <a:rPr lang="en-US" sz="2400" b="1" dirty="0"/>
              <a:t>Madison County</a:t>
            </a:r>
          </a:p>
          <a:p>
            <a:pPr marL="800100" lvl="1" indent="-342900">
              <a:buClr>
                <a:schemeClr val="accent1"/>
              </a:buClr>
              <a:buSzPct val="130000"/>
              <a:buFont typeface="Arial" panose="020B0604020202020204" pitchFamily="34" charset="0"/>
              <a:buChar char="•"/>
            </a:pPr>
            <a:r>
              <a:rPr lang="en-US" sz="2400" b="1" dirty="0"/>
              <a:t>Wiregrass Area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71B0-B5B5-63F9-0986-27A39B2CE7C9}"/>
              </a:ext>
            </a:extLst>
          </p:cNvPr>
          <p:cNvSpPr>
            <a:spLocks noGrp="1"/>
          </p:cNvSpPr>
          <p:nvPr>
            <p:ph type="title"/>
          </p:nvPr>
        </p:nvSpPr>
        <p:spPr>
          <a:xfrm>
            <a:off x="1086643" y="2552700"/>
            <a:ext cx="10018713" cy="1752599"/>
          </a:xfrm>
        </p:spPr>
        <p:txBody>
          <a:bodyPr>
            <a:normAutofit fontScale="90000"/>
          </a:bodyPr>
          <a:lstStyle/>
          <a:p>
            <a:r>
              <a:rPr lang="en-US" sz="8000" dirty="0"/>
              <a:t>Website Tour</a:t>
            </a:r>
            <a:br>
              <a:rPr lang="en-US" sz="8000" dirty="0"/>
            </a:br>
            <a:r>
              <a:rPr lang="en-US" sz="5300" dirty="0">
                <a:hlinkClick r:id="rId2"/>
              </a:rPr>
              <a:t>www.statecombinedcampaign.org</a:t>
            </a:r>
            <a:r>
              <a:rPr lang="en-US" sz="5300" dirty="0"/>
              <a:t> </a:t>
            </a:r>
            <a:endParaRPr lang="en-US" sz="8000" dirty="0"/>
          </a:p>
        </p:txBody>
      </p:sp>
    </p:spTree>
    <p:extLst>
      <p:ext uri="{BB962C8B-B14F-4D97-AF65-F5344CB8AC3E}">
        <p14:creationId xmlns:p14="http://schemas.microsoft.com/office/powerpoint/2010/main" val="2389186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752600"/>
            <a:ext cx="7772400" cy="22098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6400" b="0" kern="1200" cap="all" baseline="0">
                <a:blipFill dpi="0" rotWithShape="1">
                  <a:blip r:embed="rId3"/>
                  <a:srcRect/>
                  <a:tile tx="6350" ty="-127000" sx="65000" sy="64000" flip="none" algn="tl"/>
                </a:blipFill>
                <a:latin typeface="+mj-lt"/>
                <a:ea typeface="+mj-ea"/>
                <a:cs typeface="+mj-cs"/>
              </a:defRPr>
            </a:lvl1pPr>
          </a:lstStyle>
          <a:p>
            <a:pPr algn="ctr"/>
            <a:r>
              <a:rPr lang="en-US" sz="9600" b="1" dirty="0"/>
              <a:t>THANK YOU!</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1204" y="3429000"/>
            <a:ext cx="2069592" cy="2069592"/>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5924AE-49A2-44DB-913A-5DA1E680D8EA}"/>
              </a:ext>
            </a:extLst>
          </p:cNvPr>
          <p:cNvSpPr>
            <a:spLocks noGrp="1"/>
          </p:cNvSpPr>
          <p:nvPr>
            <p:ph type="title"/>
          </p:nvPr>
        </p:nvSpPr>
        <p:spPr>
          <a:xfrm>
            <a:off x="2506132" y="232228"/>
            <a:ext cx="7704667" cy="1295401"/>
          </a:xfrm>
        </p:spPr>
        <p:txBody>
          <a:bodyPr>
            <a:normAutofit/>
          </a:bodyPr>
          <a:lstStyle/>
          <a:p>
            <a:pPr algn="ctr"/>
            <a:r>
              <a:rPr lang="en-US" sz="5400" dirty="0"/>
              <a:t>Getting started</a:t>
            </a:r>
          </a:p>
        </p:txBody>
      </p:sp>
      <p:sp>
        <p:nvSpPr>
          <p:cNvPr id="10" name="Content Placeholder 9"/>
          <p:cNvSpPr>
            <a:spLocks noGrp="1"/>
          </p:cNvSpPr>
          <p:nvPr>
            <p:ph idx="1"/>
          </p:nvPr>
        </p:nvSpPr>
        <p:spPr>
          <a:xfrm>
            <a:off x="2458749" y="1527630"/>
            <a:ext cx="7799430" cy="3802743"/>
          </a:xfrm>
        </p:spPr>
        <p:txBody>
          <a:bodyPr>
            <a:noAutofit/>
          </a:bodyPr>
          <a:lstStyle/>
          <a:p>
            <a:r>
              <a:rPr lang="en-US" sz="2800" dirty="0"/>
              <a:t>Don’t feel uncomfortable or nervous</a:t>
            </a:r>
          </a:p>
          <a:p>
            <a:r>
              <a:rPr lang="en-US" sz="2800" dirty="0"/>
              <a:t> You are working for a cause </a:t>
            </a:r>
          </a:p>
          <a:p>
            <a:r>
              <a:rPr lang="en-US" sz="2800" dirty="0"/>
              <a:t>You are helping to make Alabama a better place for </a:t>
            </a:r>
            <a:r>
              <a:rPr lang="en-US" sz="2800" u="sng" dirty="0"/>
              <a:t>everyone</a:t>
            </a:r>
            <a:r>
              <a:rPr lang="en-US" sz="2800" dirty="0"/>
              <a:t> to live and work.</a:t>
            </a:r>
          </a:p>
          <a:p>
            <a:r>
              <a:rPr lang="en-US" sz="2800" dirty="0"/>
              <a:t>You are the catalyst that makes it happen.</a:t>
            </a: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5257800"/>
            <a:ext cx="1461467" cy="1461467"/>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0500"/>
            <a:ext cx="7772400" cy="914400"/>
          </a:xfrm>
        </p:spPr>
        <p:txBody>
          <a:bodyPr>
            <a:normAutofit fontScale="90000"/>
          </a:bodyPr>
          <a:lstStyle/>
          <a:p>
            <a:pPr algn="ctr"/>
            <a:r>
              <a:rPr lang="en-US" sz="7300" dirty="0"/>
              <a:t>Definitions</a:t>
            </a:r>
            <a:endParaRPr lang="en-US" dirty="0"/>
          </a:p>
        </p:txBody>
      </p:sp>
      <p:sp>
        <p:nvSpPr>
          <p:cNvPr id="3" name="Content Placeholder 2"/>
          <p:cNvSpPr>
            <a:spLocks noGrp="1"/>
          </p:cNvSpPr>
          <p:nvPr>
            <p:ph idx="1"/>
          </p:nvPr>
        </p:nvSpPr>
        <p:spPr>
          <a:xfrm>
            <a:off x="2343150" y="1104900"/>
            <a:ext cx="7505700" cy="4648200"/>
          </a:xfrm>
        </p:spPr>
        <p:txBody>
          <a:bodyPr>
            <a:noAutofit/>
          </a:bodyPr>
          <a:lstStyle/>
          <a:p>
            <a:pPr lvl="0"/>
            <a:r>
              <a:rPr lang="en-US" sz="2800" dirty="0"/>
              <a:t>Statewide Coordinator/Co-Coordinator</a:t>
            </a:r>
          </a:p>
          <a:p>
            <a:pPr lvl="1"/>
            <a:r>
              <a:rPr lang="en-US" sz="2800" dirty="0"/>
              <a:t>Keyworker or Site Coordinator</a:t>
            </a:r>
          </a:p>
          <a:p>
            <a:pPr lvl="0"/>
            <a:r>
              <a:rPr lang="en-US" sz="2800" dirty="0"/>
              <a:t>Statewide Campaign Manager</a:t>
            </a:r>
          </a:p>
          <a:p>
            <a:pPr lvl="0"/>
            <a:r>
              <a:rPr lang="en-US" sz="2800" dirty="0"/>
              <a:t>Local Campaign Manager</a:t>
            </a:r>
          </a:p>
          <a:p>
            <a:pPr lvl="0"/>
            <a:r>
              <a:rPr lang="en-US" sz="2800" dirty="0"/>
              <a:t>Local Agency Review Committee</a:t>
            </a:r>
          </a:p>
          <a:p>
            <a:pPr lvl="0"/>
            <a:r>
              <a:rPr lang="en-US" sz="2800" dirty="0"/>
              <a:t>Steering Committee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5181600"/>
            <a:ext cx="1537667" cy="1537667"/>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Title 3"/>
          <p:cNvSpPr txBox="1">
            <a:spLocks/>
          </p:cNvSpPr>
          <p:nvPr/>
        </p:nvSpPr>
        <p:spPr>
          <a:xfrm>
            <a:off x="2640231" y="2245391"/>
            <a:ext cx="6911538" cy="2367221"/>
          </a:xfrm>
          <a:prstGeom prst="rect">
            <a:avLst/>
          </a:prstGeom>
        </p:spPr>
        <p:txBody>
          <a:bodyPr vert="horz" lIns="91440" tIns="45720" rIns="91440" bIns="0" rtlCol="0" anchor="b">
            <a:normAutofit fontScale="92500" lnSpcReduction="10000"/>
          </a:bodyPr>
          <a:lstStyle>
            <a:lvl1pPr algn="l" defTabSz="914400" rtl="0" eaLnBrk="1" latinLnBrk="0" hangingPunct="1">
              <a:lnSpc>
                <a:spcPct val="80000"/>
              </a:lnSpc>
              <a:spcBef>
                <a:spcPct val="0"/>
              </a:spcBef>
              <a:buNone/>
              <a:defRPr sz="6400" b="0" kern="1200" cap="all" baseline="0">
                <a:blipFill dpi="0" rotWithShape="1">
                  <a:blip r:embed="rId3"/>
                  <a:srcRect/>
                  <a:tile tx="6350" ty="-127000" sx="65000" sy="64000" flip="none" algn="tl"/>
                </a:blipFill>
                <a:latin typeface="+mj-lt"/>
                <a:ea typeface="+mj-ea"/>
                <a:cs typeface="+mj-cs"/>
              </a:defRPr>
            </a:lvl1pPr>
          </a:lstStyle>
          <a:p>
            <a:pPr algn="ctr">
              <a:lnSpc>
                <a:spcPct val="90000"/>
              </a:lnSpc>
              <a:spcAft>
                <a:spcPts val="600"/>
              </a:spcAft>
            </a:pPr>
            <a:r>
              <a:rPr lang="en-US" sz="6600" dirty="0">
                <a:solidFill>
                  <a:schemeClr val="tx1"/>
                </a:solidFill>
              </a:rPr>
              <a:t>Steps to a </a:t>
            </a:r>
            <a:br>
              <a:rPr lang="en-US" sz="6600" dirty="0">
                <a:solidFill>
                  <a:schemeClr val="tx1"/>
                </a:solidFill>
              </a:rPr>
            </a:br>
            <a:r>
              <a:rPr lang="en-US" sz="6600" dirty="0">
                <a:solidFill>
                  <a:schemeClr val="tx1"/>
                </a:solidFill>
              </a:rPr>
              <a:t>Successful Campaign</a:t>
            </a:r>
          </a:p>
        </p:txBody>
      </p:sp>
      <p:pic>
        <p:nvPicPr>
          <p:cNvPr id="13" name="Picture 12">
            <a:extLst>
              <a:ext uri="{FF2B5EF4-FFF2-40B4-BE49-F238E27FC236}">
                <a16:creationId xmlns:a16="http://schemas.microsoft.com/office/drawing/2014/main" id="{8FA17506-8E8C-48F8-9A5B-BA6E46214F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5600" y="5257800"/>
            <a:ext cx="1461467" cy="1461467"/>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65FDA-BC75-F6D7-D3A6-D6C5159F829C}"/>
              </a:ext>
            </a:extLst>
          </p:cNvPr>
          <p:cNvSpPr txBox="1"/>
          <p:nvPr/>
        </p:nvSpPr>
        <p:spPr>
          <a:xfrm>
            <a:off x="3028950" y="3013501"/>
            <a:ext cx="6134100" cy="830997"/>
          </a:xfrm>
          <a:prstGeom prst="rect">
            <a:avLst/>
          </a:prstGeom>
          <a:noFill/>
        </p:spPr>
        <p:txBody>
          <a:bodyPr wrap="square" rtlCol="0">
            <a:spAutoFit/>
          </a:bodyPr>
          <a:lstStyle/>
          <a:p>
            <a:pPr algn="ctr"/>
            <a:r>
              <a:rPr lang="en-US" sz="4800" b="1" dirty="0">
                <a:latin typeface="Calibri" panose="020F0502020204030204" pitchFamily="34" charset="0"/>
                <a:ea typeface="Calibri" panose="020F0502020204030204" pitchFamily="34" charset="0"/>
                <a:cs typeface="Calibri" panose="020F0502020204030204" pitchFamily="34" charset="0"/>
              </a:rPr>
              <a:t>WHAT’S YOUR </a:t>
            </a:r>
            <a:r>
              <a:rPr lang="en-US" sz="4800" b="1" u="sng" dirty="0">
                <a:latin typeface="Calibri" panose="020F0502020204030204" pitchFamily="34" charset="0"/>
                <a:ea typeface="Calibri" panose="020F0502020204030204" pitchFamily="34" charset="0"/>
                <a:cs typeface="Calibri" panose="020F0502020204030204" pitchFamily="34" charset="0"/>
              </a:rPr>
              <a:t>WHY</a:t>
            </a:r>
            <a:r>
              <a:rPr lang="en-US" sz="4800" b="1" dirty="0">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890AC475-024F-3001-4862-95BB3E2B50E2}"/>
              </a:ext>
            </a:extLst>
          </p:cNvPr>
          <p:cNvSpPr txBox="1"/>
          <p:nvPr/>
        </p:nvSpPr>
        <p:spPr>
          <a:xfrm>
            <a:off x="1981200" y="1905000"/>
            <a:ext cx="3048000" cy="830997"/>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Why do you volunteer for the SCC each year</a:t>
            </a:r>
            <a:r>
              <a:rPr lang="en-US" sz="2400" dirty="0"/>
              <a:t>?</a:t>
            </a:r>
          </a:p>
        </p:txBody>
      </p:sp>
      <p:sp>
        <p:nvSpPr>
          <p:cNvPr id="6" name="TextBox 5">
            <a:extLst>
              <a:ext uri="{FF2B5EF4-FFF2-40B4-BE49-F238E27FC236}">
                <a16:creationId xmlns:a16="http://schemas.microsoft.com/office/drawing/2014/main" id="{ABC8ED30-8122-85CD-E1C3-377321F6A6CF}"/>
              </a:ext>
            </a:extLst>
          </p:cNvPr>
          <p:cNvSpPr txBox="1"/>
          <p:nvPr/>
        </p:nvSpPr>
        <p:spPr>
          <a:xfrm>
            <a:off x="6934200" y="4382081"/>
            <a:ext cx="3505200" cy="1200329"/>
          </a:xfrm>
          <a:prstGeom prst="rect">
            <a:avLst/>
          </a:prstGeom>
          <a:noFill/>
        </p:spPr>
        <p:txBody>
          <a:bodyPr wrap="square" rtlCol="0">
            <a:spAutoFit/>
          </a:bodyPr>
          <a:lstStyle/>
          <a:p>
            <a:r>
              <a:rPr lang="en-US" sz="2400" dirty="0"/>
              <a:t>What charities do you personally designate to? Why?</a:t>
            </a:r>
          </a:p>
        </p:txBody>
      </p:sp>
    </p:spTree>
    <p:extLst>
      <p:ext uri="{BB962C8B-B14F-4D97-AF65-F5344CB8AC3E}">
        <p14:creationId xmlns:p14="http://schemas.microsoft.com/office/powerpoint/2010/main" val="20298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728A7B29-3AC0-D8C6-6612-6BC989834DA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417485-D4E1-33C3-E14C-545D551F5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31FD4C4-9AC7-2E03-AB99-3B91FF8B8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2E91264-58F4-1F60-B297-219436F5F661}"/>
              </a:ext>
            </a:extLst>
          </p:cNvPr>
          <p:cNvSpPr>
            <a:spLocks noGrp="1"/>
          </p:cNvSpPr>
          <p:nvPr>
            <p:ph type="title"/>
          </p:nvPr>
        </p:nvSpPr>
        <p:spPr>
          <a:xfrm>
            <a:off x="496112" y="685801"/>
            <a:ext cx="2743200" cy="5105400"/>
          </a:xfrm>
        </p:spPr>
        <p:txBody>
          <a:bodyPr>
            <a:normAutofit/>
          </a:bodyPr>
          <a:lstStyle/>
          <a:p>
            <a:pPr algn="l"/>
            <a:r>
              <a:rPr lang="en-US" sz="3200" b="1" dirty="0">
                <a:solidFill>
                  <a:srgbClr val="FFFFFF"/>
                </a:solidFill>
              </a:rPr>
              <a:t>Step 1 – </a:t>
            </a:r>
            <a:br>
              <a:rPr lang="en-US" sz="3200" b="1" dirty="0">
                <a:solidFill>
                  <a:srgbClr val="FFFFFF"/>
                </a:solidFill>
              </a:rPr>
            </a:br>
            <a:r>
              <a:rPr lang="en-US" sz="3200" b="1" dirty="0">
                <a:solidFill>
                  <a:srgbClr val="FFFFFF"/>
                </a:solidFill>
              </a:rPr>
              <a:t>Get Started</a:t>
            </a:r>
          </a:p>
        </p:txBody>
      </p:sp>
      <p:grpSp>
        <p:nvGrpSpPr>
          <p:cNvPr id="13" name="Group 12">
            <a:extLst>
              <a:ext uri="{FF2B5EF4-FFF2-40B4-BE49-F238E27FC236}">
                <a16:creationId xmlns:a16="http://schemas.microsoft.com/office/drawing/2014/main" id="{AD815F99-1438-8E98-C0EB-B6B917F00C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15A81B8D-F192-FC5A-DCEE-81F62872F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CECAE5A9-2049-1AC7-3244-C9EACB07D8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690820A5-1BDA-534F-F2AC-D670CE35A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79AFFFEC-4F82-F801-7D1D-60DBAD397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6CDDE5F6-65E6-6079-634D-7D6C23D3A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5887941-129D-DC23-5F84-4B9682101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772B0958-F3EE-903D-FA95-27D5CB270097}"/>
              </a:ext>
            </a:extLst>
          </p:cNvPr>
          <p:cNvSpPr>
            <a:spLocks noGrp="1"/>
          </p:cNvSpPr>
          <p:nvPr>
            <p:ph idx="1"/>
          </p:nvPr>
        </p:nvSpPr>
        <p:spPr>
          <a:xfrm>
            <a:off x="5117106" y="685801"/>
            <a:ext cx="6385918" cy="5105400"/>
          </a:xfrm>
        </p:spPr>
        <p:txBody>
          <a:bodyPr>
            <a:normAutofit/>
          </a:bodyPr>
          <a:lstStyle/>
          <a:p>
            <a:r>
              <a:rPr lang="en-US" sz="2800" dirty="0">
                <a:latin typeface="Calibri" panose="020F0502020204030204" pitchFamily="34" charset="0"/>
                <a:cs typeface="Adobe Devanagari" pitchFamily="18" charset="0"/>
              </a:rPr>
              <a:t>Why is the SCC important?</a:t>
            </a:r>
          </a:p>
          <a:p>
            <a:pPr lvl="1"/>
            <a:r>
              <a:rPr lang="en-US" sz="2400" i="1" u="sng" dirty="0">
                <a:latin typeface="Calibri" panose="020F0502020204030204" pitchFamily="34" charset="0"/>
                <a:cs typeface="Adobe Devanagari" pitchFamily="18" charset="0"/>
              </a:rPr>
              <a:t>This is important for you to articulate</a:t>
            </a:r>
          </a:p>
          <a:p>
            <a:r>
              <a:rPr lang="en-US" sz="2800" dirty="0">
                <a:latin typeface="Calibri" panose="020F0502020204030204" pitchFamily="34" charset="0"/>
                <a:cs typeface="Adobe Devanagari" pitchFamily="18" charset="0"/>
              </a:rPr>
              <a:t>Be familiar with materials</a:t>
            </a:r>
          </a:p>
          <a:p>
            <a:r>
              <a:rPr lang="en-US" sz="2800" dirty="0">
                <a:latin typeface="Calibri" panose="020F0502020204030204" pitchFamily="34" charset="0"/>
                <a:cs typeface="Adobe Devanagari" pitchFamily="18" charset="0"/>
              </a:rPr>
              <a:t>Discuss any issues with SCC staff</a:t>
            </a:r>
          </a:p>
        </p:txBody>
      </p:sp>
      <p:pic>
        <p:nvPicPr>
          <p:cNvPr id="4" name="Picture 3">
            <a:extLst>
              <a:ext uri="{FF2B5EF4-FFF2-40B4-BE49-F238E27FC236}">
                <a16:creationId xmlns:a16="http://schemas.microsoft.com/office/drawing/2014/main" id="{572DCA66-DC4A-E728-0FDE-C4652F843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3763" y="5818763"/>
            <a:ext cx="914400" cy="914400"/>
          </a:xfrm>
          <a:prstGeom prst="rect">
            <a:avLst/>
          </a:prstGeom>
        </p:spPr>
      </p:pic>
    </p:spTree>
    <p:extLst>
      <p:ext uri="{BB962C8B-B14F-4D97-AF65-F5344CB8AC3E}">
        <p14:creationId xmlns:p14="http://schemas.microsoft.com/office/powerpoint/2010/main" val="22288275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a:extLst>
            <a:ext uri="{FF2B5EF4-FFF2-40B4-BE49-F238E27FC236}">
              <a16:creationId xmlns:a16="http://schemas.microsoft.com/office/drawing/2014/main" id="{D8BB42BB-85B3-C2FB-DF7B-5B49DFE738B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D595-7BC8-13E5-1135-2EB2CC5EB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BF53C9E-E9C4-CE85-403B-E17A4418E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BB1CC2C-EF72-A8BD-62A6-4F2B817B9B69}"/>
              </a:ext>
            </a:extLst>
          </p:cNvPr>
          <p:cNvSpPr>
            <a:spLocks noGrp="1"/>
          </p:cNvSpPr>
          <p:nvPr>
            <p:ph type="title"/>
          </p:nvPr>
        </p:nvSpPr>
        <p:spPr>
          <a:xfrm>
            <a:off x="496112" y="685801"/>
            <a:ext cx="2743200" cy="5105400"/>
          </a:xfrm>
        </p:spPr>
        <p:txBody>
          <a:bodyPr>
            <a:normAutofit/>
          </a:bodyPr>
          <a:lstStyle/>
          <a:p>
            <a:pPr algn="l"/>
            <a:r>
              <a:rPr lang="en-US" sz="3200" b="1" dirty="0">
                <a:solidFill>
                  <a:srgbClr val="FFFFFF"/>
                </a:solidFill>
              </a:rPr>
              <a:t>Step 2 – </a:t>
            </a:r>
            <a:br>
              <a:rPr lang="en-US" sz="3200" b="1" dirty="0">
                <a:solidFill>
                  <a:srgbClr val="FFFFFF"/>
                </a:solidFill>
              </a:rPr>
            </a:br>
            <a:r>
              <a:rPr lang="en-US" sz="3200" b="1" dirty="0">
                <a:solidFill>
                  <a:srgbClr val="FFFFFF"/>
                </a:solidFill>
              </a:rPr>
              <a:t>Enlist help</a:t>
            </a:r>
          </a:p>
        </p:txBody>
      </p:sp>
      <p:grpSp>
        <p:nvGrpSpPr>
          <p:cNvPr id="13" name="Group 12">
            <a:extLst>
              <a:ext uri="{FF2B5EF4-FFF2-40B4-BE49-F238E27FC236}">
                <a16:creationId xmlns:a16="http://schemas.microsoft.com/office/drawing/2014/main" id="{E17962D2-B9B4-1CAA-4C8E-BF3E8015A4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9373FC7C-EB39-D733-DD97-04A2712268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15" name="Freeform 7">
              <a:extLst>
                <a:ext uri="{FF2B5EF4-FFF2-40B4-BE49-F238E27FC236}">
                  <a16:creationId xmlns:a16="http://schemas.microsoft.com/office/drawing/2014/main" id="{188B72BA-4683-309B-776F-27D2114785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16" name="Freeform 8">
              <a:extLst>
                <a:ext uri="{FF2B5EF4-FFF2-40B4-BE49-F238E27FC236}">
                  <a16:creationId xmlns:a16="http://schemas.microsoft.com/office/drawing/2014/main" id="{C6A82B68-4512-5A5B-028A-3D0CD34B1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17" name="Freeform 9">
              <a:extLst>
                <a:ext uri="{FF2B5EF4-FFF2-40B4-BE49-F238E27FC236}">
                  <a16:creationId xmlns:a16="http://schemas.microsoft.com/office/drawing/2014/main" id="{7F21778F-98B3-CF61-9CC5-2BDAD18F6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18" name="Freeform 10">
              <a:extLst>
                <a:ext uri="{FF2B5EF4-FFF2-40B4-BE49-F238E27FC236}">
                  <a16:creationId xmlns:a16="http://schemas.microsoft.com/office/drawing/2014/main" id="{8D0CBBC1-3E33-B02D-A4FA-1540010FF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19" name="Freeform 11">
              <a:extLst>
                <a:ext uri="{FF2B5EF4-FFF2-40B4-BE49-F238E27FC236}">
                  <a16:creationId xmlns:a16="http://schemas.microsoft.com/office/drawing/2014/main" id="{F0C9A810-0694-2C7A-C5CC-4D4DAE92F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3" name="Content Placeholder 2">
            <a:extLst>
              <a:ext uri="{FF2B5EF4-FFF2-40B4-BE49-F238E27FC236}">
                <a16:creationId xmlns:a16="http://schemas.microsoft.com/office/drawing/2014/main" id="{208C2E0C-FFD0-7056-AD1B-FD045D164953}"/>
              </a:ext>
            </a:extLst>
          </p:cNvPr>
          <p:cNvSpPr>
            <a:spLocks noGrp="1"/>
          </p:cNvSpPr>
          <p:nvPr>
            <p:ph idx="1"/>
          </p:nvPr>
        </p:nvSpPr>
        <p:spPr>
          <a:xfrm>
            <a:off x="5117106" y="685801"/>
            <a:ext cx="6385918" cy="5105400"/>
          </a:xfrm>
        </p:spPr>
        <p:txBody>
          <a:bodyPr>
            <a:normAutofit/>
          </a:bodyPr>
          <a:lstStyle/>
          <a:p>
            <a:r>
              <a:rPr lang="en-US" sz="2800" dirty="0">
                <a:latin typeface="Calibri" panose="020F0502020204030204" pitchFamily="34" charset="0"/>
                <a:cs typeface="Adobe Devanagari" pitchFamily="18" charset="0"/>
              </a:rPr>
              <a:t>Recruit a committee representing all of the divisions/sections within your organization</a:t>
            </a:r>
          </a:p>
          <a:p>
            <a:r>
              <a:rPr lang="en-US" sz="2800" dirty="0">
                <a:latin typeface="Calibri" panose="020F0502020204030204" pitchFamily="34" charset="0"/>
                <a:cs typeface="Adobe Devanagari" pitchFamily="18" charset="0"/>
              </a:rPr>
              <a:t>Your CEO’s enthusiasm and support can be contagious</a:t>
            </a:r>
          </a:p>
          <a:p>
            <a:pPr lvl="1"/>
            <a:r>
              <a:rPr lang="en-US" sz="2800" dirty="0">
                <a:latin typeface="Calibri" panose="020F0502020204030204" pitchFamily="34" charset="0"/>
                <a:cs typeface="Adobe Devanagari" pitchFamily="18" charset="0"/>
              </a:rPr>
              <a:t>Ask him/her to write a personal letter (or email) of support addressed to </a:t>
            </a:r>
            <a:r>
              <a:rPr lang="en-US" sz="2800" u="sng" dirty="0">
                <a:latin typeface="Calibri" panose="020F0502020204030204" pitchFamily="34" charset="0"/>
                <a:cs typeface="Adobe Devanagari" pitchFamily="18" charset="0"/>
              </a:rPr>
              <a:t>all </a:t>
            </a:r>
            <a:r>
              <a:rPr lang="en-US" sz="2800" dirty="0">
                <a:latin typeface="Calibri" panose="020F0502020204030204" pitchFamily="34" charset="0"/>
                <a:cs typeface="Adobe Devanagari" pitchFamily="18" charset="0"/>
              </a:rPr>
              <a:t>employees</a:t>
            </a:r>
          </a:p>
          <a:p>
            <a:r>
              <a:rPr lang="en-US" sz="2800" dirty="0">
                <a:latin typeface="Calibri" panose="020F0502020204030204" pitchFamily="34" charset="0"/>
                <a:cs typeface="Adobe Devanagari" pitchFamily="18" charset="0"/>
              </a:rPr>
              <a:t>Great way to prepare next year’s Coordinator by engaging them this year!</a:t>
            </a:r>
          </a:p>
        </p:txBody>
      </p:sp>
      <p:pic>
        <p:nvPicPr>
          <p:cNvPr id="4" name="Picture 3">
            <a:extLst>
              <a:ext uri="{FF2B5EF4-FFF2-40B4-BE49-F238E27FC236}">
                <a16:creationId xmlns:a16="http://schemas.microsoft.com/office/drawing/2014/main" id="{B41B3D62-4DCE-F74B-EE2F-E815ED141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1415" y="5831732"/>
            <a:ext cx="914400" cy="914400"/>
          </a:xfrm>
          <a:prstGeom prst="rect">
            <a:avLst/>
          </a:prstGeom>
        </p:spPr>
      </p:pic>
    </p:spTree>
    <p:extLst>
      <p:ext uri="{BB962C8B-B14F-4D97-AF65-F5344CB8AC3E}">
        <p14:creationId xmlns:p14="http://schemas.microsoft.com/office/powerpoint/2010/main" val="346327615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1949</TotalTime>
  <Words>3390</Words>
  <Application>Microsoft Office PowerPoint</Application>
  <PresentationFormat>Widescreen</PresentationFormat>
  <Paragraphs>298</Paragraphs>
  <Slides>39</Slides>
  <Notes>35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5" baseType="lpstr">
      <vt:lpstr>AmerType Md BT</vt:lpstr>
      <vt:lpstr>Arial</vt:lpstr>
      <vt:lpstr>AvantGarde Bk BT</vt:lpstr>
      <vt:lpstr>BernhardMod BT</vt:lpstr>
      <vt:lpstr>Bremen Bd BT</vt:lpstr>
      <vt:lpstr>Broadway</vt:lpstr>
      <vt:lpstr>Calibri</vt:lpstr>
      <vt:lpstr>Century Gothic</vt:lpstr>
      <vt:lpstr>Comic Sans MS</vt:lpstr>
      <vt:lpstr>Corbel</vt:lpstr>
      <vt:lpstr>Futura XBlk BT</vt:lpstr>
      <vt:lpstr>Lucida Sans Unicode</vt:lpstr>
      <vt:lpstr>PosterBodoni BT</vt:lpstr>
      <vt:lpstr>Times New Roman</vt:lpstr>
      <vt:lpstr>Parallax</vt:lpstr>
      <vt:lpstr>Acrobat Document</vt:lpstr>
      <vt:lpstr>2025  Coordinator &amp; Keyworker Training</vt:lpstr>
      <vt:lpstr> Thank you!</vt:lpstr>
      <vt:lpstr>Brief Overview of the SCC</vt:lpstr>
      <vt:lpstr>Getting started</vt:lpstr>
      <vt:lpstr>Definitions</vt:lpstr>
      <vt:lpstr>PowerPoint Presentation</vt:lpstr>
      <vt:lpstr>PowerPoint Presentation</vt:lpstr>
      <vt:lpstr>Step 1 –  Get Started</vt:lpstr>
      <vt:lpstr>Step 2 –  Enlist help</vt:lpstr>
      <vt:lpstr>Step 3 – Analyze Previous Campaigns</vt:lpstr>
      <vt:lpstr>Step 4 – Educate and Inspire</vt:lpstr>
      <vt:lpstr>PowerPoint Presentation</vt:lpstr>
      <vt:lpstr>A Word about Payroll Deduction </vt:lpstr>
      <vt:lpstr>Step 5 – Promote</vt:lpstr>
      <vt:lpstr>Step 6 – Conduct the Campaign</vt:lpstr>
      <vt:lpstr>Step 7 – Report Results</vt:lpstr>
      <vt:lpstr>PowerPoint Presentation</vt:lpstr>
      <vt:lpstr>SCC Campaign Guide</vt:lpstr>
      <vt:lpstr>PowerPoint Presentation</vt:lpstr>
      <vt:lpstr>Campaign Poster</vt:lpstr>
      <vt:lpstr>SCC  Envelope</vt:lpstr>
      <vt:lpstr>Submitting Your Report</vt:lpstr>
      <vt:lpstr>HINTS FOR SUCCESS</vt:lpstr>
      <vt:lpstr>BE PREPARED:</vt:lpstr>
      <vt:lpstr>BE ENTHUSIASTIC:</vt:lpstr>
      <vt:lpstr>DONOR CHOICE:</vt:lpstr>
      <vt:lpstr>SAY THANKS:</vt:lpstr>
      <vt:lpstr>REMEMBER -  GIVING IS A PERSONAL MATTER</vt:lpstr>
      <vt:lpstr>PowerPoint Presentation</vt:lpstr>
      <vt:lpstr>BRIGHT IDEAS FOR  A REALLY GREAT CAMPAIGN (found in toolkit)</vt:lpstr>
      <vt:lpstr>PowerPoint Presentation</vt:lpstr>
      <vt:lpstr>PowerPoint Presentation</vt:lpstr>
      <vt:lpstr>PowerPoint Presentation</vt:lpstr>
      <vt:lpstr>PowerPoint Presentation</vt:lpstr>
      <vt:lpstr>PowerPoint Presentation</vt:lpstr>
      <vt:lpstr>Incentives</vt:lpstr>
      <vt:lpstr>Discount Cards For a gift of at least $36</vt:lpstr>
      <vt:lpstr>Website Tour www.statecombinedcampaign.org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State Combined Campaign</dc:title>
  <dc:creator>Becky Booker</dc:creator>
  <cp:lastModifiedBy>Alec Hopkins</cp:lastModifiedBy>
  <cp:revision>34</cp:revision>
  <dcterms:created xsi:type="dcterms:W3CDTF">2020-08-27T17:53:35Z</dcterms:created>
  <dcterms:modified xsi:type="dcterms:W3CDTF">2025-08-05T14:19:24Z</dcterms:modified>
</cp:coreProperties>
</file>